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Lst>
  <p:notesMasterIdLst>
    <p:notesMasterId r:id="rId12"/>
  </p:notesMasterIdLst>
  <p:sldIdLst>
    <p:sldId id="401" r:id="rId5"/>
    <p:sldId id="403" r:id="rId6"/>
    <p:sldId id="402" r:id="rId7"/>
    <p:sldId id="405" r:id="rId8"/>
    <p:sldId id="410" r:id="rId9"/>
    <p:sldId id="411" r:id="rId10"/>
    <p:sldId id="412" r:id="rId11"/>
    <p:sldId id="413" r:id="rId18"/>
    <p:sldId id="414" r:id="rId19"/>
    <p:sldId id="415" r:id="rId20"/>
    <p:sldId id="416" r:id="rId21"/>
    <p:sldId id="417" r:id="rId22"/>
    <p:sldId id="418" r:id="rId23"/>
    <p:sldId id="419" r:id="rId24"/>
    <p:sldId id="420" r:id="rId25"/>
    <p:sldId id="421" r:id="rId26"/>
    <p:sldId id="422" r:id="rId27"/>
    <p:sldId id="423" r:id="rId28"/>
    <p:sldId id="424" r:id="rId29"/>
    <p:sldId id="425" r:id="rId30"/>
    <p:sldId id="426" r:id="rId31"/>
    <p:sldId id="427" r:id="rId32"/>
    <p:sldId id="428" r:id="rId33"/>
    <p:sldId id="429" r:id="rId34"/>
    <p:sldId id="430" r:id="rId35"/>
    <p:sldId id="431" r:id="rId36"/>
    <p:sldId id="432" r:id="rId37"/>
    <p:sldId id="433" r:id="rId38"/>
    <p:sldId id="434" r:id="rId39"/>
    <p:sldId id="435" r:id="rId40"/>
    <p:sldId id="436" r:id="rId41"/>
    <p:sldId id="437" r:id="rId42"/>
    <p:sldId id="438" r:id="rId43"/>
    <p:sldId id="439" r:id="rId44"/>
    <p:sldId id="440" r:id="rId45"/>
    <p:sldId id="441" r:id="rId46"/>
    <p:sldId id="442" r:id="rId47"/>
    <p:sldId id="443" r:id="rId48"/>
    <p:sldId id="444" r:id="rId49"/>
    <p:sldId id="445" r:id="rId50"/>
    <p:sldId id="446" r:id="rId51"/>
    <p:sldId id="447" r:id="rId52"/>
    <p:sldId id="448" r:id="rId53"/>
    <p:sldId id="449" r:id="rId54"/>
    <p:sldId id="450" r:id="rId55"/>
    <p:sldId id="451" r:id="rId56"/>
    <p:sldId id="452" r:id="rId57"/>
    <p:sldId id="453" r:id="rId58"/>
    <p:sldId id="454" r:id="rId59"/>
    <p:sldId id="455" r:id="rId60"/>
    <p:sldId id="456" r:id="rId61"/>
    <p:sldId id="457" r:id="rId62"/>
    <p:sldId id="458" r:id="rId63"/>
    <p:sldId id="459" r:id="rId64"/>
    <p:sldId id="460" r:id="rId65"/>
    <p:sldId id="461" r:id="rId66"/>
    <p:sldId id="462" r:id="rId67"/>
    <p:sldId id="463" r:id="rId68"/>
    <p:sldId id="464" r:id="rId69"/>
    <p:sldId id="465" r:id="rId70"/>
    <p:sldId id="466" r:id="rId71"/>
    <p:sldId id="467" r:id="rId72"/>
    <p:sldId id="468" r:id="rId73"/>
    <p:sldId id="469" r:id="rId74"/>
    <p:sldId id="470" r:id="rId75"/>
    <p:sldId id="471" r:id="rId76"/>
    <p:sldId id="472" r:id="rId77"/>
    <p:sldId id="473" r:id="rId78"/>
    <p:sldId id="474" r:id="rId79"/>
    <p:sldId id="475" r:id="rId80"/>
    <p:sldId id="476" r:id="rId81"/>
    <p:sldId id="477"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6" autoAdjust="0"/>
    <p:restoredTop sz="96208" autoAdjust="0"/>
  </p:normalViewPr>
  <p:slideViewPr>
    <p:cSldViewPr snapToGrid="0">
      <p:cViewPr varScale="1">
        <p:scale>
          <a:sx n="106" d="100"/>
          <a:sy n="106" d="100"/>
        </p:scale>
        <p:origin x="618" y="78"/>
      </p:cViewPr>
      <p:guideLst>
        <p:guide orient="horz" pos="2160"/>
        <p:guide pos="672"/>
        <p:guide pos="7008"/>
        <p:guide orient="horz" pos="1824"/>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microsoft.com/office/2018/10/relationships/authors" Target="authors.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slide" Target="slides/slide35.xml"/><Relationship Id="rId46" Type="http://schemas.openxmlformats.org/officeDocument/2006/relationships/slide" Target="slides/slide36.xml"/><Relationship Id="rId47" Type="http://schemas.openxmlformats.org/officeDocument/2006/relationships/slide" Target="slides/slide37.xml"/><Relationship Id="rId48" Type="http://schemas.openxmlformats.org/officeDocument/2006/relationships/slide" Target="slides/slide38.xml"/><Relationship Id="rId49" Type="http://schemas.openxmlformats.org/officeDocument/2006/relationships/slide" Target="slides/slide39.xml"/><Relationship Id="rId50" Type="http://schemas.openxmlformats.org/officeDocument/2006/relationships/slide" Target="slides/slide40.xml"/><Relationship Id="rId51" Type="http://schemas.openxmlformats.org/officeDocument/2006/relationships/slide" Target="slides/slide41.xml"/><Relationship Id="rId52" Type="http://schemas.openxmlformats.org/officeDocument/2006/relationships/slide" Target="slides/slide42.xml"/><Relationship Id="rId53" Type="http://schemas.openxmlformats.org/officeDocument/2006/relationships/slide" Target="slides/slide43.xml"/><Relationship Id="rId54" Type="http://schemas.openxmlformats.org/officeDocument/2006/relationships/slide" Target="slides/slide44.xml"/><Relationship Id="rId55" Type="http://schemas.openxmlformats.org/officeDocument/2006/relationships/slide" Target="slides/slide45.xml"/><Relationship Id="rId56" Type="http://schemas.openxmlformats.org/officeDocument/2006/relationships/slide" Target="slides/slide46.xml"/><Relationship Id="rId57" Type="http://schemas.openxmlformats.org/officeDocument/2006/relationships/slide" Target="slides/slide47.xml"/><Relationship Id="rId58" Type="http://schemas.openxmlformats.org/officeDocument/2006/relationships/slide" Target="slides/slide48.xml"/><Relationship Id="rId59" Type="http://schemas.openxmlformats.org/officeDocument/2006/relationships/slide" Target="slides/slide49.xml"/><Relationship Id="rId60" Type="http://schemas.openxmlformats.org/officeDocument/2006/relationships/slide" Target="slides/slide50.xml"/><Relationship Id="rId61" Type="http://schemas.openxmlformats.org/officeDocument/2006/relationships/slide" Target="slides/slide51.xml"/><Relationship Id="rId62" Type="http://schemas.openxmlformats.org/officeDocument/2006/relationships/slide" Target="slides/slide52.xml"/><Relationship Id="rId63" Type="http://schemas.openxmlformats.org/officeDocument/2006/relationships/slide" Target="slides/slide53.xml"/><Relationship Id="rId64" Type="http://schemas.openxmlformats.org/officeDocument/2006/relationships/slide" Target="slides/slide54.xml"/><Relationship Id="rId65" Type="http://schemas.openxmlformats.org/officeDocument/2006/relationships/slide" Target="slides/slide55.xml"/><Relationship Id="rId66" Type="http://schemas.openxmlformats.org/officeDocument/2006/relationships/slide" Target="slides/slide56.xml"/><Relationship Id="rId67" Type="http://schemas.openxmlformats.org/officeDocument/2006/relationships/slide" Target="slides/slide57.xml"/><Relationship Id="rId68" Type="http://schemas.openxmlformats.org/officeDocument/2006/relationships/slide" Target="slides/slide58.xml"/><Relationship Id="rId69" Type="http://schemas.openxmlformats.org/officeDocument/2006/relationships/slide" Target="slides/slide59.xml"/><Relationship Id="rId70" Type="http://schemas.openxmlformats.org/officeDocument/2006/relationships/slide" Target="slides/slide60.xml"/><Relationship Id="rId71" Type="http://schemas.openxmlformats.org/officeDocument/2006/relationships/slide" Target="slides/slide61.xml"/><Relationship Id="rId72" Type="http://schemas.openxmlformats.org/officeDocument/2006/relationships/slide" Target="slides/slide62.xml"/><Relationship Id="rId73" Type="http://schemas.openxmlformats.org/officeDocument/2006/relationships/slide" Target="slides/slide63.xml"/><Relationship Id="rId74" Type="http://schemas.openxmlformats.org/officeDocument/2006/relationships/slide" Target="slides/slide64.xml"/><Relationship Id="rId75" Type="http://schemas.openxmlformats.org/officeDocument/2006/relationships/slide" Target="slides/slide65.xml"/><Relationship Id="rId76" Type="http://schemas.openxmlformats.org/officeDocument/2006/relationships/slide" Target="slides/slide66.xml"/><Relationship Id="rId77" Type="http://schemas.openxmlformats.org/officeDocument/2006/relationships/slide" Target="slides/slide67.xml"/><Relationship Id="rId78" Type="http://schemas.openxmlformats.org/officeDocument/2006/relationships/slide" Target="slides/slide68.xml"/><Relationship Id="rId79" Type="http://schemas.openxmlformats.org/officeDocument/2006/relationships/slide" Target="slides/slide69.xml"/><Relationship Id="rId80" Type="http://schemas.openxmlformats.org/officeDocument/2006/relationships/slide" Target="slides/slide70.xml"/><Relationship Id="rId81" Type="http://schemas.openxmlformats.org/officeDocument/2006/relationships/slide" Target="slides/slide71.xml"/><Relationship Id="rId82" Type="http://schemas.openxmlformats.org/officeDocument/2006/relationships/slide" Target="slides/slide7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60B616-BCB2-4E7C-BAA6-B90DF21B9EDF}" type="datetimeFigureOut">
              <a:rPr lang="en-US" smtClean="0"/>
              <a:t>9/22/2026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0EDF81-139F-488C-872B-4720FBA6BF98}" type="slidenum">
              <a:rPr lang="en-US" smtClean="0"/>
              <a:t>‹#›</a:t>
            </a:fld>
            <a:endParaRPr lang="en-US" dirty="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0EDF81-139F-488C-872B-4720FBA6BF98}" type="slidenum">
              <a:rPr lang="en-US" smtClean="0"/>
              <a:t>2</a:t>
            </a:fld>
            <a:endParaRPr lang="en-US" dirty="0"/>
          </a:p>
        </p:txBody>
      </p:sp>
    </p:spTree>
    <p:extLst>
      <p:ext uri="{BB962C8B-B14F-4D97-AF65-F5344CB8AC3E}">
        <p14:creationId xmlns:p14="http://schemas.microsoft.com/office/powerpoint/2010/main" val="135393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0EDF81-139F-488C-872B-4720FBA6BF98}" type="slidenum">
              <a:rPr lang="en-US" smtClean="0"/>
              <a:t>3</a:t>
            </a:fld>
            <a:endParaRPr lang="en-US" dirty="0"/>
          </a:p>
        </p:txBody>
      </p:sp>
    </p:spTree>
    <p:extLst>
      <p:ext uri="{BB962C8B-B14F-4D97-AF65-F5344CB8AC3E}">
        <p14:creationId xmlns:p14="http://schemas.microsoft.com/office/powerpoint/2010/main" val="1593715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0EDF81-139F-488C-872B-4720FBA6BF98}" type="slidenum">
              <a:rPr lang="en-US" smtClean="0"/>
              <a:t>4</a:t>
            </a:fld>
            <a:endParaRPr lang="en-US" dirty="0"/>
          </a:p>
        </p:txBody>
      </p:sp>
    </p:spTree>
    <p:extLst>
      <p:ext uri="{BB962C8B-B14F-4D97-AF65-F5344CB8AC3E}">
        <p14:creationId xmlns:p14="http://schemas.microsoft.com/office/powerpoint/2010/main" val="3692444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0EDF81-139F-488C-872B-4720FBA6BF98}" type="slidenum">
              <a:rPr lang="en-US" smtClean="0"/>
              <a:t>7</a:t>
            </a:fld>
            <a:endParaRPr lang="en-US" dirty="0"/>
          </a:p>
        </p:txBody>
      </p:sp>
    </p:spTree>
    <p:extLst>
      <p:ext uri="{BB962C8B-B14F-4D97-AF65-F5344CB8AC3E}">
        <p14:creationId xmlns:p14="http://schemas.microsoft.com/office/powerpoint/2010/main" val="1382506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anchor="ctr">
            <a:normAutofit/>
          </a:bodyPr>
          <a:lstStyle>
            <a:lvl1pPr algn="l">
              <a:lnSpc>
                <a:spcPct val="100000"/>
              </a:lnSpc>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80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pPr algn="l"/>
            <a:r>
              <a:rPr lang="en-US" dirty="0"/>
              <a:t>Presentation Title</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79664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anchor="ctr">
            <a:normAutofit/>
          </a:bodyPr>
          <a:lstStyle>
            <a:lvl1pPr>
              <a:defRPr sz="4000">
                <a:solidFill>
                  <a:schemeClr val="bg1"/>
                </a:solidFill>
              </a:defRPr>
            </a:lvl1pPr>
          </a:lstStyle>
          <a:p>
            <a:r>
              <a:rPr lang="en-US" dirty="0"/>
              <a:t>Title</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5" name="Content Placeholder 13">
            <a:extLst>
              <a:ext uri="{FF2B5EF4-FFF2-40B4-BE49-F238E27FC236}">
                <a16:creationId xmlns:a16="http://schemas.microsoft.com/office/drawing/2014/main" id="{CCD14F82-32BC-4E61-83EA-CB71ED780A3F}"/>
              </a:ext>
            </a:extLst>
          </p:cNvPr>
          <p:cNvSpPr>
            <a:spLocks noGrp="1"/>
          </p:cNvSpPr>
          <p:nvPr>
            <p:ph sz="quarter" idx="13"/>
          </p:nvPr>
        </p:nvSpPr>
        <p:spPr>
          <a:xfrm>
            <a:off x="6735763" y="712788"/>
            <a:ext cx="4618037" cy="5432425"/>
          </a:xfrm>
        </p:spPr>
        <p:txBody>
          <a:bodyPr anchor="ct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65546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2 pictures">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5" name="Picture Placeholder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anchor="b">
            <a:normAutofit/>
          </a:bodyPr>
          <a:lstStyle>
            <a:lvl1pPr algn="r">
              <a:defRPr sz="4800"/>
            </a:lvl1pPr>
          </a:lstStyle>
          <a:p>
            <a:r>
              <a:rPr lang="en-US" dirty="0"/>
              <a:t>Title here</a:t>
            </a:r>
          </a:p>
        </p:txBody>
      </p:sp>
      <p:sp>
        <p:nvSpPr>
          <p:cNvPr id="18" name="Subtitle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44927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56427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anchor="b">
            <a:normAutofit/>
          </a:bodyPr>
          <a:lstStyle>
            <a:lvl1pPr algn="ctr">
              <a:defRPr sz="3600">
                <a:solidFill>
                  <a:schemeClr val="bg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8" name="Text Placeholder 7">
            <a:extLst>
              <a:ext uri="{FF2B5EF4-FFF2-40B4-BE49-F238E27FC236}">
                <a16:creationId xmlns:a16="http://schemas.microsoft.com/office/drawing/2014/main" id="{DB993D08-8A5D-4511-89F2-22508AFAC62D}"/>
              </a:ext>
            </a:extLst>
          </p:cNvPr>
          <p:cNvSpPr>
            <a:spLocks noGrp="1"/>
          </p:cNvSpPr>
          <p:nvPr>
            <p:ph type="body" sz="quarter" idx="13"/>
          </p:nvPr>
        </p:nvSpPr>
        <p:spPr>
          <a:xfrm>
            <a:off x="3877056" y="4297680"/>
            <a:ext cx="4434840" cy="1188720"/>
          </a:xfrm>
        </p:spPr>
        <p:txBody>
          <a:bodyPr/>
          <a:lstStyle>
            <a:lvl1pPr marL="0" indent="0" algn="ctr">
              <a:buNone/>
              <a:defRPr sz="240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54925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3" name="Picture Placeholder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4" name="Picture Placeholder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5" name="Picture Placeholder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5" name="Title 4">
            <a:extLst>
              <a:ext uri="{FF2B5EF4-FFF2-40B4-BE49-F238E27FC236}">
                <a16:creationId xmlns:a16="http://schemas.microsoft.com/office/drawing/2014/main" id="{DE7D0FB3-AA0E-43D7-A0BC-3BEE75E725EF}"/>
              </a:ext>
            </a:extLst>
          </p:cNvPr>
          <p:cNvSpPr>
            <a:spLocks noGrp="1"/>
          </p:cNvSpPr>
          <p:nvPr>
            <p:ph type="title"/>
          </p:nvPr>
        </p:nvSpPr>
        <p:spPr/>
        <p:txBody>
          <a:bodyPr/>
          <a:lstStyle>
            <a:lvl1pPr algn="ctr">
              <a:defRPr/>
            </a:lvl1pPr>
          </a:lstStyle>
          <a:p>
            <a:r>
              <a:rPr lang="en-US"/>
              <a:t>Click to edit Master title style</a:t>
            </a:r>
          </a:p>
        </p:txBody>
      </p:sp>
      <p:sp>
        <p:nvSpPr>
          <p:cNvPr id="61" name="Text Placeholder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2" name="Text Placeholder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3" name="Text Placeholder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4" name="Text Placeholder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5" name="Text Placeholder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6" name="Text Placeholder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7" name="Text Placeholder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8" name="Text Placeholder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9" name="Text Placeholder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70" name="Text Placeholder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Tree>
    <p:extLst>
      <p:ext uri="{BB962C8B-B14F-4D97-AF65-F5344CB8AC3E}">
        <p14:creationId xmlns:p14="http://schemas.microsoft.com/office/powerpoint/2010/main" val="342065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6100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0208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4541520"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4541520"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1" name="Text Placeholder 4">
            <a:extLst>
              <a:ext uri="{FF2B5EF4-FFF2-40B4-BE49-F238E27FC236}">
                <a16:creationId xmlns:a16="http://schemas.microsoft.com/office/drawing/2014/main" id="{B4B72819-870F-4CC8-9DEF-58C3AB4CD685}"/>
              </a:ext>
            </a:extLst>
          </p:cNvPr>
          <p:cNvSpPr>
            <a:spLocks noGrp="1"/>
          </p:cNvSpPr>
          <p:nvPr>
            <p:ph type="body" sz="quarter" idx="13"/>
          </p:nvPr>
        </p:nvSpPr>
        <p:spPr>
          <a:xfrm>
            <a:off x="8243252"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D7812E9D-BE2A-41F4-AA15-DC0B8C56AE77}"/>
              </a:ext>
            </a:extLst>
          </p:cNvPr>
          <p:cNvSpPr>
            <a:spLocks noGrp="1"/>
          </p:cNvSpPr>
          <p:nvPr>
            <p:ph sz="quarter" idx="14"/>
          </p:nvPr>
        </p:nvSpPr>
        <p:spPr>
          <a:xfrm>
            <a:off x="8243252"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61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6" name="Picture Placeholder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anchor="b">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6739128" y="3127248"/>
            <a:ext cx="4617720" cy="3054096"/>
          </a:xfrm>
        </p:spPr>
        <p:txBody>
          <a:bodyPr/>
          <a:lstStyle>
            <a:lvl1pPr marL="0" indent="0">
              <a:buNone/>
              <a:defRPr sz="1800"/>
            </a:lvl1pPr>
            <a:lvl2pPr marL="228600">
              <a:defRPr sz="1800"/>
            </a:lvl2pPr>
            <a:lvl3pPr marL="457200">
              <a:defRPr sz="1800"/>
            </a:lvl3pPr>
            <a:lvl4pPr marL="68580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a:lstStyle>
            <a:lvl1pPr algn="l">
              <a:defRPr/>
            </a:lvl1pPr>
          </a:lstStyle>
          <a:p>
            <a:pPr algn="l"/>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554462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5" name="Titl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anchor="b"/>
          <a:lstStyle>
            <a:lvl1pPr>
              <a:defRPr sz="4000"/>
            </a:lvl1pPr>
          </a:lstStyle>
          <a:p>
            <a:r>
              <a:rPr lang="en-US"/>
              <a:t>Click to edit Master title style</a:t>
            </a:r>
          </a:p>
        </p:txBody>
      </p:sp>
      <p:sp>
        <p:nvSpPr>
          <p:cNvPr id="7" name="Text Placeholder 6">
            <a:extLst>
              <a:ext uri="{FF2B5EF4-FFF2-40B4-BE49-F238E27FC236}">
                <a16:creationId xmlns:a16="http://schemas.microsoft.com/office/drawing/2014/main" id="{AE97A506-D3A6-4ED8-8315-385575046882}"/>
              </a:ext>
            </a:extLst>
          </p:cNvPr>
          <p:cNvSpPr>
            <a:spLocks noGrp="1"/>
          </p:cNvSpPr>
          <p:nvPr>
            <p:ph type="body" sz="quarter" idx="13"/>
          </p:nvPr>
        </p:nvSpPr>
        <p:spPr>
          <a:xfrm>
            <a:off x="838199" y="2898648"/>
            <a:ext cx="4443984" cy="594360"/>
          </a:xfrm>
        </p:spPr>
        <p:txBody>
          <a:bodyPr/>
          <a:lstStyle>
            <a:lvl1pPr marL="0" indent="0">
              <a:buNone/>
              <a:defRPr sz="2000"/>
            </a:lvl1pPr>
          </a:lstStyle>
          <a:p>
            <a:pPr lvl="0"/>
            <a:r>
              <a:rPr lang="en-US"/>
              <a:t>Click to edit Master text styles</a:t>
            </a:r>
          </a:p>
        </p:txBody>
      </p:sp>
      <p:sp>
        <p:nvSpPr>
          <p:cNvPr id="8" name="Text Placeholder 6">
            <a:extLst>
              <a:ext uri="{FF2B5EF4-FFF2-40B4-BE49-F238E27FC236}">
                <a16:creationId xmlns:a16="http://schemas.microsoft.com/office/drawing/2014/main" id="{D85D9E25-B25F-4DB6-B381-E134A525C7A1}"/>
              </a:ext>
            </a:extLst>
          </p:cNvPr>
          <p:cNvSpPr>
            <a:spLocks noGrp="1"/>
          </p:cNvSpPr>
          <p:nvPr>
            <p:ph type="body" sz="quarter" idx="14"/>
          </p:nvPr>
        </p:nvSpPr>
        <p:spPr>
          <a:xfrm>
            <a:off x="838199" y="3639312"/>
            <a:ext cx="4443984" cy="594360"/>
          </a:xfrm>
        </p:spPr>
        <p:txBody>
          <a:bodyPr/>
          <a:lstStyle>
            <a:lvl1pPr marL="0" indent="0">
              <a:buNone/>
              <a:defRPr sz="2000"/>
            </a:lvl1pPr>
          </a:lstStyle>
          <a:p>
            <a:pPr lvl="0"/>
            <a:r>
              <a:rPr lang="en-US"/>
              <a:t>Click to edit Master text styles</a:t>
            </a:r>
          </a:p>
        </p:txBody>
      </p:sp>
      <p:sp>
        <p:nvSpPr>
          <p:cNvPr id="9" name="Text Placeholder 6">
            <a:extLst>
              <a:ext uri="{FF2B5EF4-FFF2-40B4-BE49-F238E27FC236}">
                <a16:creationId xmlns:a16="http://schemas.microsoft.com/office/drawing/2014/main" id="{6CE2F152-3B4C-4389-9A9C-82E3C8649A90}"/>
              </a:ext>
            </a:extLst>
          </p:cNvPr>
          <p:cNvSpPr>
            <a:spLocks noGrp="1"/>
          </p:cNvSpPr>
          <p:nvPr>
            <p:ph type="body" sz="quarter" idx="15"/>
          </p:nvPr>
        </p:nvSpPr>
        <p:spPr>
          <a:xfrm>
            <a:off x="838199" y="4389120"/>
            <a:ext cx="4443984" cy="594360"/>
          </a:xfrm>
        </p:spPr>
        <p:txBody>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05897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3862530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29273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dirty="0"/>
              <a:t>Presentation Title</a:t>
            </a:r>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9076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40669922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Ls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s://www.rawpixel.com/image/413372/business-people-meeting" TargetMode="External"/><Relationship Id="rId5" Type="http://schemas.openxmlformats.org/officeDocument/2006/relationships/image" Target="../media/image2.jpg"/><Relationship Id="rId6" Type="http://schemas.openxmlformats.org/officeDocument/2006/relationships/image" Target="../media/image3.jpg"/><Relationship Id="rId7" Type="http://schemas.openxmlformats.org/officeDocument/2006/relationships/image" Target="../media/image4.jpg"/><Relationship Id="rId8" Type="http://schemas.openxmlformats.org/officeDocument/2006/relationships/hyperlink" Target="https://www.stock-free.org/make-money-dollar-usd-page-12.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4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6.xml"/><Relationship Id="rId3" Type="http://schemas.openxmlformats.org/officeDocument/2006/relationships/slide" Target="slide57.xml"/><Relationship Id="rId4" Type="http://schemas.openxmlformats.org/officeDocument/2006/relationships/slide" Target="slide58.xml"/><Relationship Id="rId5" Type="http://schemas.openxmlformats.org/officeDocument/2006/relationships/slide" Target="slide59.xml"/><Relationship Id="rId6" Type="http://schemas.openxmlformats.org/officeDocument/2006/relationships/slide" Target="slide60.xml"/><Relationship Id="rId7" Type="http://schemas.openxmlformats.org/officeDocument/2006/relationships/slide" Target="slide61.xml"/><Relationship Id="rId8" Type="http://schemas.openxmlformats.org/officeDocument/2006/relationships/slide" Target="slide62.xml"/><Relationship Id="rId9" Type="http://schemas.openxmlformats.org/officeDocument/2006/relationships/slide" Target="slide63.xml"/><Relationship Id="rId10" Type="http://schemas.openxmlformats.org/officeDocument/2006/relationships/slide" Target="slide64.xml"/><Relationship Id="rId11" Type="http://schemas.openxmlformats.org/officeDocument/2006/relationships/slide" Target="slide65.xml"/><Relationship Id="rId12" Type="http://schemas.openxmlformats.org/officeDocument/2006/relationships/slide" Target="slide66.xml"/><Relationship Id="rId13" Type="http://schemas.openxmlformats.org/officeDocument/2006/relationships/slide" Target="slide67.xml"/><Relationship Id="rId14" Type="http://schemas.openxmlformats.org/officeDocument/2006/relationships/slide" Target="slide68.xml"/><Relationship Id="rId15" Type="http://schemas.openxmlformats.org/officeDocument/2006/relationships/slide" Target="slide69.xml"/><Relationship Id="rId16" Type="http://schemas.openxmlformats.org/officeDocument/2006/relationships/slide" Target="slide70.xml"/><Relationship Id="rId17" Type="http://schemas.openxmlformats.org/officeDocument/2006/relationships/slide" Target="slide7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 Target="slide55.xml"/><Relationship Id="rId3" Type="http://schemas.openxmlformats.org/officeDocument/2006/relationships/slide" Target="slide7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CF5B-E8DE-48F3-9581-51BBEC47AE73}"/>
              </a:ext>
            </a:extLst>
          </p:cNvPr>
          <p:cNvSpPr>
            <a:spLocks noGrp="1"/>
          </p:cNvSpPr>
          <p:nvPr>
            <p:ph type="ctrTitle"/>
          </p:nvPr>
        </p:nvSpPr>
        <p:spPr>
          <a:xfrm>
            <a:off x="132659" y="289007"/>
            <a:ext cx="6396157" cy="6197074"/>
          </a:xfrm>
        </p:spPr>
        <p:txBody>
          <a:bodyPr>
            <a:normAutofit/>
          </a:bodyPr>
          <a:lstStyle/>
          <a:p>
            <a:pPr algn="ctr"/>
            <a:r>
              <a:rPr lang="en-US" sz="4400" dirty="0">
                <a:latin typeface="Alasassy Caps" panose="020F0502020204030204" pitchFamily="2" charset="0"/>
              </a:rPr>
              <a:t>ALPHA Gamma Delta</a:t>
            </a:r>
            <a:br>
              <a:rPr lang="en-US" dirty="0"/>
            </a:br>
            <a:r>
              <a:rPr lang="en-US" sz="2000" dirty="0">
                <a:latin typeface="Alasassy Caps" pitchFamily="2" charset="0"/>
              </a:rPr>
              <a:t>Western Kentucky University</a:t>
            </a:r>
            <a:br>
              <a:rPr lang="en-US" dirty="0"/>
            </a:br>
            <a:r>
              <a:rPr lang="en-US" sz="2000" dirty="0">
                <a:latin typeface="Alasassy Caps" pitchFamily="2" charset="0"/>
              </a:rPr>
              <a:t>Fall 2026</a:t>
            </a:r>
            <a:br>
              <a:rPr lang="en-US" sz="2000" dirty="0">
                <a:latin typeface="Alasassy Caps" pitchFamily="2" charset="0"/>
              </a:rPr>
            </a:br>
            <a:br>
              <a:rPr lang="en-US" dirty="0"/>
            </a:br>
            <a:r>
              <a:rPr lang="en-US" sz="4400" dirty="0">
                <a:latin typeface="Alasassy Caps" pitchFamily="2" charset="0"/>
              </a:rPr>
              <a:t>New Member Meeting</a:t>
            </a:r>
            <a:br>
              <a:rPr lang="en-US" dirty="0"/>
            </a:br>
            <a:endParaRPr lang="en-US" dirty="0"/>
          </a:p>
        </p:txBody>
      </p:sp>
      <p:sp>
        <p:nvSpPr>
          <p:cNvPr id="3" name="Subtitle 2">
            <a:extLst>
              <a:ext uri="{FF2B5EF4-FFF2-40B4-BE49-F238E27FC236}">
                <a16:creationId xmlns:a16="http://schemas.microsoft.com/office/drawing/2014/main" id="{EF5D29EF-CFED-41EF-9138-BE844655F339}"/>
              </a:ext>
            </a:extLst>
          </p:cNvPr>
          <p:cNvSpPr>
            <a:spLocks noGrp="1"/>
          </p:cNvSpPr>
          <p:nvPr>
            <p:ph type="subTitle" idx="1"/>
          </p:nvPr>
        </p:nvSpPr>
        <p:spPr>
          <a:xfrm>
            <a:off x="7357840" y="393239"/>
            <a:ext cx="4154456" cy="4790215"/>
          </a:xfrm>
        </p:spPr>
        <p:txBody>
          <a:bodyPr>
            <a:normAutofit lnSpcReduction="10000"/>
          </a:bodyPr>
          <a:lstStyle/>
          <a:p>
            <a:endParaRPr lang="en-US" sz="2400" dirty="0"/>
          </a:p>
          <a:p>
            <a:endParaRPr lang="en-US" sz="2400" dirty="0"/>
          </a:p>
          <a:p>
            <a:endParaRPr lang="en-US" sz="2400" dirty="0"/>
          </a:p>
          <a:p>
            <a:r>
              <a:rPr lang="en-US" sz="2400" dirty="0"/>
              <a:t>JESSICA Kayrouz Wissing</a:t>
            </a:r>
          </a:p>
          <a:p>
            <a:pPr algn="ctr"/>
            <a:r>
              <a:rPr lang="en-US" sz="1800" dirty="0"/>
              <a:t>WESTERN Kentucky university </a:t>
            </a:r>
          </a:p>
          <a:p>
            <a:pPr algn="ctr"/>
            <a:r>
              <a:rPr lang="en-US" sz="1800" dirty="0"/>
              <a:t>Class of 2000</a:t>
            </a:r>
          </a:p>
          <a:p>
            <a:pPr algn="ctr"/>
            <a:endParaRPr lang="en-US" sz="1800" dirty="0"/>
          </a:p>
          <a:p>
            <a:pPr algn="ctr"/>
            <a:r>
              <a:rPr lang="en-US" sz="1200" dirty="0"/>
              <a:t>BA History WITH Honors</a:t>
            </a:r>
          </a:p>
          <a:p>
            <a:pPr algn="ctr"/>
            <a:r>
              <a:rPr lang="en-US" sz="1200" dirty="0"/>
              <a:t>Minor Women Studies</a:t>
            </a:r>
          </a:p>
          <a:p>
            <a:pPr algn="ctr"/>
            <a:endParaRPr lang="en-US" sz="1200" dirty="0"/>
          </a:p>
          <a:p>
            <a:pPr algn="ctr"/>
            <a:r>
              <a:rPr lang="en-US" sz="1200" dirty="0"/>
              <a:t>The Brandeis School of Law</a:t>
            </a:r>
          </a:p>
          <a:p>
            <a:pPr algn="ctr"/>
            <a:r>
              <a:rPr lang="en-US" sz="1200" dirty="0"/>
              <a:t>At the University of Louisville</a:t>
            </a:r>
          </a:p>
          <a:p>
            <a:pPr algn="ctr"/>
            <a:r>
              <a:rPr lang="en-US" sz="1200" dirty="0" err="1"/>
              <a:t>Jd</a:t>
            </a:r>
            <a:r>
              <a:rPr lang="en-US" sz="1200" dirty="0"/>
              <a:t> 2003</a:t>
            </a:r>
          </a:p>
        </p:txBody>
      </p:sp>
    </p:spTree>
    <p:extLst>
      <p:ext uri="{BB962C8B-B14F-4D97-AF65-F5344CB8AC3E}">
        <p14:creationId xmlns:p14="http://schemas.microsoft.com/office/powerpoint/2010/main" val="2074766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a:xfrm>
            <a:off x="838200" y="365124"/>
            <a:ext cx="4114800" cy="3329247"/>
          </a:xfrm>
        </p:spPr>
        <p:txBody>
          <a:bodyPr>
            <a:normAutofit/>
          </a:bodyPr>
          <a:lstStyle/>
          <a:p>
            <a:br>
              <a:rPr lang="en-US" sz="4400" dirty="0">
                <a:latin typeface="Verdana" panose="020B0604030504040204" pitchFamily="34" charset="0"/>
                <a:ea typeface="Verdana" panose="020B0604030504040204" pitchFamily="34" charset="0"/>
              </a:rPr>
            </a:br>
            <a:br>
              <a:rPr lang="en-US" sz="4400" dirty="0">
                <a:latin typeface="Verdana" panose="020B0604030504040204" pitchFamily="34" charset="0"/>
                <a:ea typeface="Verdana" panose="020B0604030504040204" pitchFamily="34" charset="0"/>
              </a:rPr>
            </a:br>
            <a:br>
              <a:rPr lang="en-US" sz="4400" dirty="0">
                <a:latin typeface="Verdana" panose="020B0604030504040204" pitchFamily="34" charset="0"/>
                <a:ea typeface="Verdana" panose="020B0604030504040204" pitchFamily="34" charset="0"/>
              </a:rPr>
            </a:br>
            <a:r>
              <a:rPr lang="en-US" sz="4400" dirty="0">
                <a:latin typeface="Verdana" panose="020B0604030504040204" pitchFamily="34" charset="0"/>
                <a:ea typeface="Verdana" panose="020B0604030504040204" pitchFamily="34" charset="0"/>
              </a:rPr>
              <a:t>Career</a:t>
            </a:r>
            <a:r>
              <a:rPr lang="en-US" dirty="0">
                <a:latin typeface="Verdana" panose="020B0604030504040204" pitchFamily="34" charset="0"/>
                <a:ea typeface="Verdana" panose="020B0604030504040204" pitchFamily="34" charset="0"/>
              </a:rPr>
              <a:t> </a:t>
            </a:r>
            <a:r>
              <a:rPr lang="en-US" sz="4400" dirty="0">
                <a:latin typeface="Verdana" panose="020B0604030504040204" pitchFamily="34" charset="0"/>
                <a:ea typeface="Verdana" panose="020B0604030504040204" pitchFamily="34" charset="0"/>
              </a:rPr>
              <a:t>Development</a:t>
            </a:r>
          </a:p>
        </p:txBody>
      </p:sp>
      <p:pic>
        <p:nvPicPr>
          <p:cNvPr id="13" name="Picture Placeholder 12">
            <a:extLst>
              <a:ext uri="{FF2B5EF4-FFF2-40B4-BE49-F238E27FC236}">
                <a16:creationId xmlns:a16="http://schemas.microsoft.com/office/drawing/2014/main" id="{55CEEF7E-98C5-40BC-941B-88FA9196B7B7}"/>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2173" r="22173"/>
          <a:stretch/>
        </p:blipFill>
        <p:spPr/>
      </p:pic>
      <p:pic>
        <p:nvPicPr>
          <p:cNvPr id="15" name="Picture Placeholder 14" descr="Woman lifting barbell in gym">
            <a:extLst>
              <a:ext uri="{FF2B5EF4-FFF2-40B4-BE49-F238E27FC236}">
                <a16:creationId xmlns:a16="http://schemas.microsoft.com/office/drawing/2014/main" id="{949D770F-0604-41BE-87F0-65B08CC353C6}"/>
              </a:ext>
            </a:extLst>
          </p:cNvPr>
          <p:cNvPicPr>
            <a:picLocks noGrp="1" noChangeAspect="1"/>
          </p:cNvPicPr>
          <p:nvPr>
            <p:ph type="pic" sz="quarter" idx="15"/>
          </p:nvPr>
        </p:nvPicPr>
        <p:blipFill>
          <a:blip r:embed="rId5"/>
          <a:srcRect l="13506" r="13506"/>
          <a:stretch/>
        </p:blipFill>
        <p:spPr/>
      </p:pic>
      <p:pic>
        <p:nvPicPr>
          <p:cNvPr id="17" name="Picture Placeholder 16" descr="Needle and vial">
            <a:extLst>
              <a:ext uri="{FF2B5EF4-FFF2-40B4-BE49-F238E27FC236}">
                <a16:creationId xmlns:a16="http://schemas.microsoft.com/office/drawing/2014/main" id="{B9BCE927-4F46-4797-9BD3-B816E2B4CEA5}"/>
              </a:ext>
            </a:extLst>
          </p:cNvPr>
          <p:cNvPicPr>
            <a:picLocks noGrp="1" noChangeAspect="1"/>
          </p:cNvPicPr>
          <p:nvPr>
            <p:ph type="pic" sz="quarter" idx="14"/>
          </p:nvPr>
        </p:nvPicPr>
        <p:blipFill>
          <a:blip r:embed="rId6"/>
          <a:srcRect l="16073" r="16073"/>
          <a:stretch/>
        </p:blipFill>
        <p:spPr>
          <a:xfrm>
            <a:off x="9081588" y="3896475"/>
            <a:ext cx="3109415" cy="2961525"/>
          </a:xfrm>
        </p:spPr>
      </p:pic>
      <p:pic>
        <p:nvPicPr>
          <p:cNvPr id="7" name="Picture Placeholder 6">
            <a:extLst>
              <a:ext uri="{FF2B5EF4-FFF2-40B4-BE49-F238E27FC236}">
                <a16:creationId xmlns:a16="http://schemas.microsoft.com/office/drawing/2014/main" id="{2F102CD5-D5AA-1945-6EF8-4A2D4E3C7207}"/>
              </a:ext>
            </a:extLst>
          </p:cNvPr>
          <p:cNvPicPr>
            <a:picLocks noGrp="1" noChangeAspect="1"/>
          </p:cNvPicPr>
          <p:nvPr>
            <p:ph type="pic" sz="quarter" idx="16"/>
          </p:nvPr>
        </p:nvPicPr>
        <p:blipFill>
          <a:blip r:embed="rId7">
            <a:extLst>
              <a:ext uri="{837473B0-CC2E-450A-ABE3-18F120FF3D39}">
                <a1611:picAttrSrcUrl xmlns:a1611="http://schemas.microsoft.com/office/drawing/2016/11/main" r:id="rId8"/>
              </a:ext>
            </a:extLst>
          </a:blip>
          <a:srcRect l="11944" r="11944"/>
          <a:stretch>
            <a:fillRect/>
          </a:stretch>
        </p:blipFill>
        <p:spPr/>
      </p:pic>
    </p:spTree>
    <p:extLst>
      <p:ext uri="{BB962C8B-B14F-4D97-AF65-F5344CB8AC3E}">
        <p14:creationId xmlns:p14="http://schemas.microsoft.com/office/powerpoint/2010/main" val="1912948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7F229A-48C3-4BE7-96EC-3C05DC7FB720}"/>
              </a:ext>
            </a:extLst>
          </p:cNvPr>
          <p:cNvSpPr>
            <a:spLocks noGrp="1"/>
          </p:cNvSpPr>
          <p:nvPr>
            <p:ph type="title"/>
          </p:nvPr>
        </p:nvSpPr>
        <p:spPr>
          <a:xfrm>
            <a:off x="1768928" y="1558744"/>
            <a:ext cx="3731849" cy="3472825"/>
          </a:xfrm>
        </p:spPr>
        <p:txBody>
          <a:bodyPr>
            <a:normAutofit fontScale="90000"/>
          </a:bodyPr>
          <a:lstStyle/>
          <a:p>
            <a:r>
              <a:rPr lang="en-US" sz="3200" dirty="0"/>
              <a:t>Career Development:</a:t>
            </a:r>
            <a:br>
              <a:rPr lang="en-US" sz="3200" dirty="0"/>
            </a:br>
            <a:r>
              <a:rPr lang="en-US" sz="3200" dirty="0"/>
              <a:t>Focusing on </a:t>
            </a:r>
            <a:r>
              <a:rPr lang="en-US" sz="3200" dirty="0">
                <a:solidFill>
                  <a:schemeClr val="tx1"/>
                </a:solidFill>
              </a:rPr>
              <a:t>Who You Are</a:t>
            </a:r>
            <a:r>
              <a:rPr lang="en-US" sz="3200" dirty="0"/>
              <a:t> and </a:t>
            </a:r>
            <a:r>
              <a:rPr lang="en-US" sz="3200" dirty="0">
                <a:solidFill>
                  <a:schemeClr val="tx1"/>
                </a:solidFill>
              </a:rPr>
              <a:t>What you are passionate about </a:t>
            </a:r>
            <a:r>
              <a:rPr lang="en-US" sz="3200" dirty="0"/>
              <a:t>lays the foundation for your life after The Hill…….</a:t>
            </a:r>
          </a:p>
        </p:txBody>
      </p:sp>
      <p:pic>
        <p:nvPicPr>
          <p:cNvPr id="3" name="Content Placeholder 2">
            <a:extLst>
              <a:ext uri="{FF2B5EF4-FFF2-40B4-BE49-F238E27FC236}">
                <a16:creationId xmlns:a16="http://schemas.microsoft.com/office/drawing/2014/main" id="{CC8ECB6B-7CA0-BEF0-ADC1-576CC1E28C0D}"/>
              </a:ext>
            </a:extLst>
          </p:cNvPr>
          <p:cNvPicPr>
            <a:picLocks noGrp="1" noChangeAspect="1"/>
          </p:cNvPicPr>
          <p:nvPr>
            <p:ph sz="quarter" idx="13"/>
          </p:nvPr>
        </p:nvPicPr>
        <p:blipFill>
          <a:blip r:embed="rId3"/>
          <a:stretch>
            <a:fillRect/>
          </a:stretch>
        </p:blipFill>
        <p:spPr>
          <a:xfrm>
            <a:off x="6735763" y="0"/>
            <a:ext cx="5456237" cy="6857999"/>
          </a:xfrm>
          <a:prstGeom prst="rect">
            <a:avLst/>
          </a:prstGeom>
        </p:spPr>
      </p:pic>
      <p:sp>
        <p:nvSpPr>
          <p:cNvPr id="14" name="Slide Number Placeholder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a:lstStyle/>
          <a:p>
            <a:fld id="{B9713C8C-8E70-45D5-AE59-23E60168254E}" type="slidenum">
              <a:rPr lang="en-US" smtClean="0"/>
              <a:t>3</a:t>
            </a:fld>
            <a:endParaRPr lang="en-US" dirty="0"/>
          </a:p>
        </p:txBody>
      </p:sp>
    </p:spTree>
    <p:extLst>
      <p:ext uri="{BB962C8B-B14F-4D97-AF65-F5344CB8AC3E}">
        <p14:creationId xmlns:p14="http://schemas.microsoft.com/office/powerpoint/2010/main" val="2849151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43DD3A-BCEA-4181-8BC4-61E1A84D5AC7}"/>
              </a:ext>
            </a:extLst>
          </p:cNvPr>
          <p:cNvSpPr>
            <a:spLocks noGrp="1"/>
          </p:cNvSpPr>
          <p:nvPr>
            <p:ph type="body" sz="quarter" idx="13"/>
          </p:nvPr>
        </p:nvSpPr>
        <p:spPr/>
        <p:txBody>
          <a:bodyPr/>
          <a:lstStyle/>
          <a:p>
            <a:r>
              <a:rPr lang="en-US" cap="none" dirty="0">
                <a:solidFill>
                  <a:srgbClr val="FFFFFF"/>
                </a:solidFill>
                <a:latin typeface="+mj-lt"/>
              </a:rPr>
              <a:t>Walt Disney</a:t>
            </a:r>
          </a:p>
        </p:txBody>
      </p:sp>
      <p:sp>
        <p:nvSpPr>
          <p:cNvPr id="5" name="Footer Placeholder 4">
            <a:extLst>
              <a:ext uri="{FF2B5EF4-FFF2-40B4-BE49-F238E27FC236}">
                <a16:creationId xmlns:a16="http://schemas.microsoft.com/office/drawing/2014/main" id="{5D109D7B-C32A-4E78-8DDF-03685549555D}"/>
              </a:ext>
            </a:extLst>
          </p:cNvPr>
          <p:cNvSpPr>
            <a:spLocks noGrp="1"/>
          </p:cNvSpPr>
          <p:nvPr>
            <p:ph type="ftr" sz="quarter" idx="11"/>
          </p:nvPr>
        </p:nvSpPr>
        <p:spPr/>
        <p:txBody>
          <a:bodyPr/>
          <a:lstStyle/>
          <a:p>
            <a:r>
              <a:rPr lang="en-US" dirty="0"/>
              <a:t>Presentation Title</a:t>
            </a:r>
          </a:p>
        </p:txBody>
      </p:sp>
      <p:sp>
        <p:nvSpPr>
          <p:cNvPr id="8" name="Title 7">
            <a:extLst>
              <a:ext uri="{FF2B5EF4-FFF2-40B4-BE49-F238E27FC236}">
                <a16:creationId xmlns:a16="http://schemas.microsoft.com/office/drawing/2014/main" id="{2F1F7978-B1BC-04C7-0069-4BFE6A6C042F}"/>
              </a:ext>
            </a:extLst>
          </p:cNvPr>
          <p:cNvSpPr>
            <a:spLocks noGrp="1"/>
          </p:cNvSpPr>
          <p:nvPr>
            <p:ph type="title"/>
          </p:nvPr>
        </p:nvSpPr>
        <p:spPr>
          <a:xfrm>
            <a:off x="0" y="42640"/>
            <a:ext cx="12157256" cy="6862759"/>
          </a:xfrm>
        </p:spPr>
        <p:txBody>
          <a:bodyPr/>
          <a:lstStyle/>
          <a:p>
            <a:endParaRPr lang="en-US" dirty="0"/>
          </a:p>
        </p:txBody>
      </p:sp>
      <p:pic>
        <p:nvPicPr>
          <p:cNvPr id="10" name="Picture 9">
            <a:extLst>
              <a:ext uri="{FF2B5EF4-FFF2-40B4-BE49-F238E27FC236}">
                <a16:creationId xmlns:a16="http://schemas.microsoft.com/office/drawing/2014/main" id="{DD1C526E-B6F2-CDC5-EA9A-1A12A4A69673}"/>
              </a:ext>
            </a:extLst>
          </p:cNvPr>
          <p:cNvPicPr>
            <a:picLocks noChangeAspect="1"/>
          </p:cNvPicPr>
          <p:nvPr/>
        </p:nvPicPr>
        <p:blipFill>
          <a:blip r:embed="rId3"/>
          <a:stretch>
            <a:fillRect/>
          </a:stretch>
        </p:blipFill>
        <p:spPr>
          <a:xfrm>
            <a:off x="1695577" y="-1"/>
            <a:ext cx="8794748" cy="6862759"/>
          </a:xfrm>
          <a:prstGeom prst="rect">
            <a:avLst/>
          </a:prstGeom>
        </p:spPr>
      </p:pic>
    </p:spTree>
    <p:extLst>
      <p:ext uri="{BB962C8B-B14F-4D97-AF65-F5344CB8AC3E}">
        <p14:creationId xmlns:p14="http://schemas.microsoft.com/office/powerpoint/2010/main" val="3079534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DB939F-CE83-EC48-CA69-D0EF46C347C9}"/>
              </a:ext>
            </a:extLst>
          </p:cNvPr>
          <p:cNvSpPr>
            <a:spLocks noGrp="1"/>
          </p:cNvSpPr>
          <p:nvPr>
            <p:ph type="title"/>
          </p:nvPr>
        </p:nvSpPr>
        <p:spPr>
          <a:xfrm>
            <a:off x="78658" y="0"/>
            <a:ext cx="11946194" cy="6858000"/>
          </a:xfrm>
        </p:spPr>
        <p:txBody>
          <a:bodyPr/>
          <a:lstStyle/>
          <a:p>
            <a:endParaRPr lang="en-US" dirty="0"/>
          </a:p>
        </p:txBody>
      </p:sp>
      <p:pic>
        <p:nvPicPr>
          <p:cNvPr id="9" name="Picture 8">
            <a:extLst>
              <a:ext uri="{FF2B5EF4-FFF2-40B4-BE49-F238E27FC236}">
                <a16:creationId xmlns:a16="http://schemas.microsoft.com/office/drawing/2014/main" id="{C6D6EFBA-2558-C6DB-7087-1BA2E713B7ED}"/>
              </a:ext>
            </a:extLst>
          </p:cNvPr>
          <p:cNvPicPr>
            <a:picLocks noChangeAspect="1"/>
          </p:cNvPicPr>
          <p:nvPr/>
        </p:nvPicPr>
        <p:blipFill>
          <a:blip r:embed="rId2"/>
          <a:stretch>
            <a:fillRect/>
          </a:stretch>
        </p:blipFill>
        <p:spPr>
          <a:xfrm>
            <a:off x="825551" y="478280"/>
            <a:ext cx="10540898" cy="5735707"/>
          </a:xfrm>
          <a:prstGeom prst="rect">
            <a:avLst/>
          </a:prstGeom>
        </p:spPr>
      </p:pic>
    </p:spTree>
    <p:extLst>
      <p:ext uri="{BB962C8B-B14F-4D97-AF65-F5344CB8AC3E}">
        <p14:creationId xmlns:p14="http://schemas.microsoft.com/office/powerpoint/2010/main" val="3927330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6A4EB-030E-222A-5815-4C248AC64D9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E122E1-D6F9-2483-8274-AA92C86708D3}"/>
              </a:ext>
            </a:extLst>
          </p:cNvPr>
          <p:cNvSpPr>
            <a:spLocks noGrp="1"/>
          </p:cNvSpPr>
          <p:nvPr>
            <p:ph type="title"/>
          </p:nvPr>
        </p:nvSpPr>
        <p:spPr>
          <a:xfrm>
            <a:off x="78658" y="0"/>
            <a:ext cx="11946194" cy="6858000"/>
          </a:xfrm>
        </p:spPr>
        <p:txBody>
          <a:bodyPr/>
          <a:lstStyle/>
          <a:p>
            <a:endParaRPr lang="en-US" dirty="0"/>
          </a:p>
        </p:txBody>
      </p:sp>
      <p:pic>
        <p:nvPicPr>
          <p:cNvPr id="3" name="Picture 2">
            <a:extLst>
              <a:ext uri="{FF2B5EF4-FFF2-40B4-BE49-F238E27FC236}">
                <a16:creationId xmlns:a16="http://schemas.microsoft.com/office/drawing/2014/main" id="{11772D3B-131F-6B3B-DFB3-ACA8F032CBAD}"/>
              </a:ext>
            </a:extLst>
          </p:cNvPr>
          <p:cNvPicPr>
            <a:picLocks noChangeAspect="1"/>
          </p:cNvPicPr>
          <p:nvPr/>
        </p:nvPicPr>
        <p:blipFill>
          <a:blip r:embed="rId2"/>
          <a:stretch>
            <a:fillRect/>
          </a:stretch>
        </p:blipFill>
        <p:spPr>
          <a:xfrm>
            <a:off x="310394" y="411218"/>
            <a:ext cx="11571211" cy="6035563"/>
          </a:xfrm>
          <a:prstGeom prst="rect">
            <a:avLst/>
          </a:prstGeom>
        </p:spPr>
      </p:pic>
    </p:spTree>
    <p:extLst>
      <p:ext uri="{BB962C8B-B14F-4D97-AF65-F5344CB8AC3E}">
        <p14:creationId xmlns:p14="http://schemas.microsoft.com/office/powerpoint/2010/main" val="423766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E418C-43E8-117F-1E43-21BE644899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47EA7B-65AB-3691-9FFB-FD41CE8C1907}"/>
              </a:ext>
            </a:extLst>
          </p:cNvPr>
          <p:cNvSpPr>
            <a:spLocks noGrp="1"/>
          </p:cNvSpPr>
          <p:nvPr>
            <p:ph type="title"/>
          </p:nvPr>
        </p:nvSpPr>
        <p:spPr>
          <a:xfrm>
            <a:off x="78658" y="0"/>
            <a:ext cx="11946194" cy="6858000"/>
          </a:xfrm>
        </p:spPr>
        <p:txBody>
          <a:bodyPr/>
          <a:lstStyle/>
          <a:p>
            <a:endParaRPr lang="en-US" dirty="0"/>
          </a:p>
        </p:txBody>
      </p:sp>
      <p:pic>
        <p:nvPicPr>
          <p:cNvPr id="5" name="Picture 4">
            <a:extLst>
              <a:ext uri="{FF2B5EF4-FFF2-40B4-BE49-F238E27FC236}">
                <a16:creationId xmlns:a16="http://schemas.microsoft.com/office/drawing/2014/main" id="{11C78D47-33D9-7185-3FDF-31E96CFFD690}"/>
              </a:ext>
            </a:extLst>
          </p:cNvPr>
          <p:cNvPicPr>
            <a:picLocks noChangeAspect="1"/>
          </p:cNvPicPr>
          <p:nvPr/>
        </p:nvPicPr>
        <p:blipFill>
          <a:blip r:embed="rId3"/>
          <a:stretch>
            <a:fillRect/>
          </a:stretch>
        </p:blipFill>
        <p:spPr>
          <a:xfrm>
            <a:off x="807261" y="301482"/>
            <a:ext cx="10577477" cy="5909196"/>
          </a:xfrm>
          <a:prstGeom prst="rect">
            <a:avLst/>
          </a:prstGeom>
        </p:spPr>
      </p:pic>
    </p:spTree>
    <p:extLst>
      <p:ext uri="{BB962C8B-B14F-4D97-AF65-F5344CB8AC3E}">
        <p14:creationId xmlns:p14="http://schemas.microsoft.com/office/powerpoint/2010/main" val="973543738"/>
      </p:ext>
    </p:extLst>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4937760" cy="6858000"/>
          </a:xfrm>
          <a:prstGeom prst="rect">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1965960"/>
            <a:ext cx="4023360" cy="2377440"/>
          </a:xfrm>
          <a:prstGeom prst="rect">
            <a:avLst/>
          </a:prstGeom>
          <a:noFill/>
        </p:spPr>
        <p:txBody>
          <a:bodyPr wrap="square" anchor="t" lIns="0" rIns="0" tIns="0" bIns="0">
            <a:spAutoFit/>
          </a:bodyPr>
          <a:lstStyle/>
          <a:p>
            <a:pPr algn="l">
              <a:spcAft>
                <a:spcPts val="400"/>
              </a:spcAft>
            </a:pPr>
            <a:r>
              <a:rPr sz="4400" b="1" i="0">
                <a:solidFill>
                  <a:srgbClr val="FFFFFF"/>
                </a:solidFill>
                <a:latin typeface="Elephant"/>
              </a:rPr>
              <a:t>The</a:t>
            </a:r>
          </a:p>
          <a:p>
            <a:pPr algn="l">
              <a:spcAft>
                <a:spcPts val="400"/>
              </a:spcAft>
            </a:pPr>
            <a:r>
              <a:rPr sz="4400" b="1" i="0">
                <a:solidFill>
                  <a:srgbClr val="FFFFFF"/>
                </a:solidFill>
                <a:latin typeface="Elephant"/>
              </a:rPr>
              <a:t>Insight</a:t>
            </a:r>
          </a:p>
          <a:p>
            <a:pPr algn="l">
              <a:spcAft>
                <a:spcPts val="400"/>
              </a:spcAft>
            </a:pPr>
            <a:r>
              <a:rPr sz="4400" b="1" i="0">
                <a:solidFill>
                  <a:srgbClr val="FFFFFF"/>
                </a:solidFill>
                <a:latin typeface="Elephant"/>
              </a:rPr>
              <a:t>Game</a:t>
            </a:r>
          </a:p>
        </p:txBody>
      </p:sp>
      <p:sp>
        <p:nvSpPr>
          <p:cNvPr id="4" name="TextBox 3"/>
          <p:cNvSpPr txBox="1"/>
          <p:nvPr/>
        </p:nvSpPr>
        <p:spPr>
          <a:xfrm>
            <a:off x="502920" y="4846320"/>
            <a:ext cx="4023360" cy="457200"/>
          </a:xfrm>
          <a:prstGeom prst="rect">
            <a:avLst/>
          </a:prstGeom>
          <a:noFill/>
        </p:spPr>
        <p:txBody>
          <a:bodyPr wrap="square" anchor="t" lIns="0" rIns="0" tIns="0" bIns="0">
            <a:spAutoFit/>
          </a:bodyPr>
          <a:lstStyle/>
          <a:p>
            <a:pPr algn="l"/>
            <a:r>
              <a:rPr sz="1500" b="0" i="1">
                <a:solidFill>
                  <a:srgbClr val="FFFFFF"/>
                </a:solidFill>
                <a:latin typeface="Century Gothic"/>
              </a:rPr>
              <a:t>A four-round personality experience</a:t>
            </a:r>
          </a:p>
        </p:txBody>
      </p:sp>
      <p:sp>
        <p:nvSpPr>
          <p:cNvPr id="5" name="TextBox 4"/>
          <p:cNvSpPr txBox="1"/>
          <p:nvPr/>
        </p:nvSpPr>
        <p:spPr>
          <a:xfrm>
            <a:off x="5486400" y="2103120"/>
            <a:ext cx="6035040" cy="914400"/>
          </a:xfrm>
          <a:prstGeom prst="rect">
            <a:avLst/>
          </a:prstGeom>
          <a:noFill/>
        </p:spPr>
        <p:txBody>
          <a:bodyPr wrap="square" anchor="t" lIns="0" rIns="0" tIns="0" bIns="0">
            <a:spAutoFit/>
          </a:bodyPr>
          <a:lstStyle/>
          <a:p>
            <a:pPr algn="l">
              <a:spcAft>
                <a:spcPts val="400"/>
              </a:spcAft>
            </a:pPr>
            <a:r>
              <a:rPr sz="3000" b="1" i="0">
                <a:solidFill>
                  <a:srgbClr val="57495C"/>
                </a:solidFill>
                <a:latin typeface="Century Gothic"/>
              </a:rPr>
              <a:t>What is your</a:t>
            </a:r>
          </a:p>
          <a:p>
            <a:pPr algn="l">
              <a:spcAft>
                <a:spcPts val="400"/>
              </a:spcAft>
            </a:pPr>
            <a:r>
              <a:rPr sz="3000" b="1" i="0">
                <a:solidFill>
                  <a:srgbClr val="57495C"/>
                </a:solidFill>
                <a:latin typeface="Century Gothic"/>
              </a:rPr>
              <a:t>personality type?</a:t>
            </a:r>
          </a:p>
        </p:txBody>
      </p:sp>
      <p:sp>
        <p:nvSpPr>
          <p:cNvPr id="6" name="TextBox 5"/>
          <p:cNvSpPr txBox="1"/>
          <p:nvPr/>
        </p:nvSpPr>
        <p:spPr>
          <a:xfrm>
            <a:off x="5486400" y="3794760"/>
            <a:ext cx="5943600" cy="1097280"/>
          </a:xfrm>
          <a:prstGeom prst="rect">
            <a:avLst/>
          </a:prstGeom>
          <a:noFill/>
        </p:spPr>
        <p:txBody>
          <a:bodyPr wrap="square" anchor="t" lIns="0" rIns="0" tIns="0" bIns="0">
            <a:spAutoFit/>
          </a:bodyPr>
          <a:lstStyle/>
          <a:p>
            <a:pPr algn="l">
              <a:spcAft>
                <a:spcPts val="400"/>
              </a:spcAft>
            </a:pPr>
            <a:r>
              <a:rPr sz="1600" b="0" i="0">
                <a:solidFill>
                  <a:srgbClr val="A6778D"/>
                </a:solidFill>
                <a:latin typeface="Century Gothic"/>
              </a:rPr>
              <a:t>Thirty-six quick either/or choices. Four letters.</a:t>
            </a:r>
          </a:p>
          <a:p>
            <a:pPr algn="l">
              <a:spcAft>
                <a:spcPts val="400"/>
              </a:spcAft>
            </a:pPr>
            <a:r>
              <a:rPr sz="1600" b="0" i="0">
                <a:solidFill>
                  <a:srgbClr val="A6778D"/>
                </a:solidFill>
                <a:latin typeface="Century Gothic"/>
              </a:rPr>
              <a:t>One surprisingly accurate picture of you.</a:t>
            </a:r>
          </a:p>
        </p:txBody>
      </p:sp>
      <p:sp>
        <p:nvSpPr>
          <p:cNvPr id="7" name="TextBox 6"/>
          <p:cNvSpPr txBox="1"/>
          <p:nvPr/>
        </p:nvSpPr>
        <p:spPr>
          <a:xfrm>
            <a:off x="5486400" y="6035040"/>
            <a:ext cx="6035040" cy="548640"/>
          </a:xfrm>
          <a:prstGeom prst="rect">
            <a:avLst/>
          </a:prstGeom>
          <a:noFill/>
        </p:spPr>
        <p:txBody>
          <a:bodyPr wrap="square" anchor="t" lIns="0" rIns="0" tIns="0" bIns="0">
            <a:spAutoFit/>
          </a:bodyPr>
          <a:lstStyle/>
          <a:p>
            <a:pPr algn="l"/>
            <a:r>
              <a:rPr sz="1200" b="0" i="1">
                <a:solidFill>
                  <a:srgbClr val="8A8090"/>
                </a:solidFill>
                <a:latin typeface="Century Gothic"/>
              </a:rPr>
              <a:t>From The Insight System — created by Dr. Martine J. RoBards, Ph.D.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94360"/>
            <a:ext cx="10058400" cy="731520"/>
          </a:xfrm>
          <a:prstGeom prst="rect">
            <a:avLst/>
          </a:prstGeom>
          <a:noFill/>
        </p:spPr>
        <p:txBody>
          <a:bodyPr wrap="square" anchor="t" lIns="0" rIns="0" tIns="0" bIns="0">
            <a:spAutoFit/>
          </a:bodyPr>
          <a:lstStyle/>
          <a:p>
            <a:pPr algn="l"/>
            <a:r>
              <a:rPr sz="3200" b="1" i="0">
                <a:solidFill>
                  <a:srgbClr val="57495C"/>
                </a:solidFill>
                <a:latin typeface="Century Gothic"/>
              </a:rPr>
              <a:t>How to play</a:t>
            </a:r>
          </a:p>
        </p:txBody>
      </p:sp>
      <p:sp>
        <p:nvSpPr>
          <p:cNvPr id="3" name="Oval 2"/>
          <p:cNvSpPr/>
          <p:nvPr/>
        </p:nvSpPr>
        <p:spPr>
          <a:xfrm>
            <a:off x="868680" y="1746504"/>
            <a:ext cx="566928" cy="566928"/>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200" b="1">
                <a:solidFill>
                  <a:srgbClr val="FFFFFF"/>
                </a:solidFill>
                <a:latin typeface="Century Gothic"/>
              </a:rPr>
              <a:t>1</a:t>
            </a:r>
          </a:p>
        </p:txBody>
      </p:sp>
      <p:sp>
        <p:nvSpPr>
          <p:cNvPr id="4" name="TextBox 3"/>
          <p:cNvSpPr txBox="1"/>
          <p:nvPr/>
        </p:nvSpPr>
        <p:spPr>
          <a:xfrm>
            <a:off x="1783080" y="1691640"/>
            <a:ext cx="9326880" cy="411480"/>
          </a:xfrm>
          <a:prstGeom prst="rect">
            <a:avLst/>
          </a:prstGeom>
          <a:noFill/>
        </p:spPr>
        <p:txBody>
          <a:bodyPr wrap="square" anchor="t" lIns="0" rIns="0" tIns="0" bIns="0">
            <a:spAutoFit/>
          </a:bodyPr>
          <a:lstStyle/>
          <a:p>
            <a:pPr algn="l"/>
            <a:r>
              <a:rPr sz="1900" b="1" i="0">
                <a:solidFill>
                  <a:srgbClr val="57495C"/>
                </a:solidFill>
                <a:latin typeface="Century Gothic"/>
              </a:rPr>
              <a:t>Four rounds, nine cards each</a:t>
            </a:r>
          </a:p>
        </p:txBody>
      </p:sp>
      <p:sp>
        <p:nvSpPr>
          <p:cNvPr id="5" name="TextBox 4"/>
          <p:cNvSpPr txBox="1"/>
          <p:nvPr/>
        </p:nvSpPr>
        <p:spPr>
          <a:xfrm>
            <a:off x="1783080" y="2093976"/>
            <a:ext cx="9326880" cy="365760"/>
          </a:xfrm>
          <a:prstGeom prst="rect">
            <a:avLst/>
          </a:prstGeom>
          <a:noFill/>
        </p:spPr>
        <p:txBody>
          <a:bodyPr wrap="square" anchor="t" lIns="0" rIns="0" tIns="0" bIns="0">
            <a:spAutoFit/>
          </a:bodyPr>
          <a:lstStyle/>
          <a:p>
            <a:pPr algn="l"/>
            <a:r>
              <a:rPr sz="1400" b="0" i="0">
                <a:solidFill>
                  <a:srgbClr val="A6778D"/>
                </a:solidFill>
                <a:latin typeface="Century Gothic"/>
              </a:rPr>
              <a:t>Every card has two choices — no wrong answers.</a:t>
            </a:r>
          </a:p>
        </p:txBody>
      </p:sp>
      <p:sp>
        <p:nvSpPr>
          <p:cNvPr id="6" name="Oval 5"/>
          <p:cNvSpPr/>
          <p:nvPr/>
        </p:nvSpPr>
        <p:spPr>
          <a:xfrm>
            <a:off x="868680" y="2862072"/>
            <a:ext cx="566928" cy="566928"/>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200" b="1">
                <a:solidFill>
                  <a:srgbClr val="FFFFFF"/>
                </a:solidFill>
                <a:latin typeface="Century Gothic"/>
              </a:rPr>
              <a:t>2</a:t>
            </a:r>
          </a:p>
        </p:txBody>
      </p:sp>
      <p:sp>
        <p:nvSpPr>
          <p:cNvPr id="7" name="TextBox 6"/>
          <p:cNvSpPr txBox="1"/>
          <p:nvPr/>
        </p:nvSpPr>
        <p:spPr>
          <a:xfrm>
            <a:off x="1783080" y="2807208"/>
            <a:ext cx="9326880" cy="411480"/>
          </a:xfrm>
          <a:prstGeom prst="rect">
            <a:avLst/>
          </a:prstGeom>
          <a:noFill/>
        </p:spPr>
        <p:txBody>
          <a:bodyPr wrap="square" anchor="t" lIns="0" rIns="0" tIns="0" bIns="0">
            <a:spAutoFit/>
          </a:bodyPr>
          <a:lstStyle/>
          <a:p>
            <a:pPr algn="l"/>
            <a:r>
              <a:rPr sz="1900" b="1" i="0">
                <a:solidFill>
                  <a:srgbClr val="57495C"/>
                </a:solidFill>
                <a:latin typeface="Century Gothic"/>
              </a:rPr>
              <a:t>Click the card that sounds more like you</a:t>
            </a:r>
          </a:p>
        </p:txBody>
      </p:sp>
      <p:sp>
        <p:nvSpPr>
          <p:cNvPr id="8" name="TextBox 7"/>
          <p:cNvSpPr txBox="1"/>
          <p:nvPr/>
        </p:nvSpPr>
        <p:spPr>
          <a:xfrm>
            <a:off x="1783080" y="3209544"/>
            <a:ext cx="9326880" cy="365760"/>
          </a:xfrm>
          <a:prstGeom prst="rect">
            <a:avLst/>
          </a:prstGeom>
          <a:noFill/>
        </p:spPr>
        <p:txBody>
          <a:bodyPr wrap="square" anchor="t" lIns="0" rIns="0" tIns="0" bIns="0">
            <a:spAutoFit/>
          </a:bodyPr>
          <a:lstStyle/>
          <a:p>
            <a:pPr algn="l"/>
            <a:r>
              <a:rPr sz="1400" b="0" i="0">
                <a:solidFill>
                  <a:srgbClr val="A6778D"/>
                </a:solidFill>
                <a:latin typeface="Century Gothic"/>
              </a:rPr>
              <a:t>Go with your gut. First instinct is usually right.</a:t>
            </a:r>
          </a:p>
        </p:txBody>
      </p:sp>
      <p:sp>
        <p:nvSpPr>
          <p:cNvPr id="9" name="Oval 8"/>
          <p:cNvSpPr/>
          <p:nvPr/>
        </p:nvSpPr>
        <p:spPr>
          <a:xfrm>
            <a:off x="868680" y="3977639"/>
            <a:ext cx="566928" cy="566928"/>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200" b="1">
                <a:solidFill>
                  <a:srgbClr val="FFFFFF"/>
                </a:solidFill>
                <a:latin typeface="Century Gothic"/>
              </a:rPr>
              <a:t>3</a:t>
            </a:r>
          </a:p>
        </p:txBody>
      </p:sp>
      <p:sp>
        <p:nvSpPr>
          <p:cNvPr id="10" name="TextBox 9"/>
          <p:cNvSpPr txBox="1"/>
          <p:nvPr/>
        </p:nvSpPr>
        <p:spPr>
          <a:xfrm>
            <a:off x="1783080" y="3922776"/>
            <a:ext cx="9326880" cy="411480"/>
          </a:xfrm>
          <a:prstGeom prst="rect">
            <a:avLst/>
          </a:prstGeom>
          <a:noFill/>
        </p:spPr>
        <p:txBody>
          <a:bodyPr wrap="square" anchor="t" lIns="0" rIns="0" tIns="0" bIns="0">
            <a:spAutoFit/>
          </a:bodyPr>
          <a:lstStyle/>
          <a:p>
            <a:pPr algn="l"/>
            <a:r>
              <a:rPr sz="1900" b="1" i="0">
                <a:solidFill>
                  <a:srgbClr val="57495C"/>
                </a:solidFill>
                <a:latin typeface="Century Gothic"/>
              </a:rPr>
              <a:t>After each round, write down your letter</a:t>
            </a:r>
          </a:p>
        </p:txBody>
      </p:sp>
      <p:sp>
        <p:nvSpPr>
          <p:cNvPr id="11" name="TextBox 10"/>
          <p:cNvSpPr txBox="1"/>
          <p:nvPr/>
        </p:nvSpPr>
        <p:spPr>
          <a:xfrm>
            <a:off x="1783080" y="4325112"/>
            <a:ext cx="9326880" cy="365760"/>
          </a:xfrm>
          <a:prstGeom prst="rect">
            <a:avLst/>
          </a:prstGeom>
          <a:noFill/>
        </p:spPr>
        <p:txBody>
          <a:bodyPr wrap="square" anchor="t" lIns="0" rIns="0" tIns="0" bIns="0">
            <a:spAutoFit/>
          </a:bodyPr>
          <a:lstStyle/>
          <a:p>
            <a:pPr algn="l"/>
            <a:r>
              <a:rPr sz="1400" b="0" i="0">
                <a:solidFill>
                  <a:srgbClr val="A6778D"/>
                </a:solidFill>
                <a:latin typeface="Century Gothic"/>
              </a:rPr>
              <a:t>The side you picked most. Four rounds = four letters.</a:t>
            </a:r>
          </a:p>
        </p:txBody>
      </p:sp>
      <p:sp>
        <p:nvSpPr>
          <p:cNvPr id="12" name="Oval 11"/>
          <p:cNvSpPr/>
          <p:nvPr/>
        </p:nvSpPr>
        <p:spPr>
          <a:xfrm>
            <a:off x="868680" y="5093207"/>
            <a:ext cx="566928" cy="566928"/>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200" b="1">
                <a:solidFill>
                  <a:srgbClr val="FFFFFF"/>
                </a:solidFill>
                <a:latin typeface="Century Gothic"/>
              </a:rPr>
              <a:t>4</a:t>
            </a:r>
          </a:p>
        </p:txBody>
      </p:sp>
      <p:sp>
        <p:nvSpPr>
          <p:cNvPr id="13" name="TextBox 12"/>
          <p:cNvSpPr txBox="1"/>
          <p:nvPr/>
        </p:nvSpPr>
        <p:spPr>
          <a:xfrm>
            <a:off x="1783080" y="5038344"/>
            <a:ext cx="9326880" cy="411480"/>
          </a:xfrm>
          <a:prstGeom prst="rect">
            <a:avLst/>
          </a:prstGeom>
          <a:noFill/>
        </p:spPr>
        <p:txBody>
          <a:bodyPr wrap="square" anchor="t" lIns="0" rIns="0" tIns="0" bIns="0">
            <a:spAutoFit/>
          </a:bodyPr>
          <a:lstStyle/>
          <a:p>
            <a:pPr algn="l"/>
            <a:r>
              <a:rPr sz="1900" b="1" i="0">
                <a:solidFill>
                  <a:srgbClr val="57495C"/>
                </a:solidFill>
                <a:latin typeface="Century Gothic"/>
              </a:rPr>
              <a:t>Find your four-letter type and click it</a:t>
            </a:r>
          </a:p>
        </p:txBody>
      </p:sp>
      <p:sp>
        <p:nvSpPr>
          <p:cNvPr id="14" name="TextBox 13"/>
          <p:cNvSpPr txBox="1"/>
          <p:nvPr/>
        </p:nvSpPr>
        <p:spPr>
          <a:xfrm>
            <a:off x="1783080" y="5440680"/>
            <a:ext cx="9326880" cy="365760"/>
          </a:xfrm>
          <a:prstGeom prst="rect">
            <a:avLst/>
          </a:prstGeom>
          <a:noFill/>
        </p:spPr>
        <p:txBody>
          <a:bodyPr wrap="square" anchor="t" lIns="0" rIns="0" tIns="0" bIns="0">
            <a:spAutoFit/>
          </a:bodyPr>
          <a:lstStyle/>
          <a:p>
            <a:pPr algn="l"/>
            <a:r>
              <a:rPr sz="1400" b="0" i="0">
                <a:solidFill>
                  <a:srgbClr val="A6778D"/>
                </a:solidFill>
                <a:latin typeface="Century Gothic"/>
              </a:rPr>
              <a:t>Your result card tells you what it means — and where it shines.</a:t>
            </a:r>
          </a:p>
        </p:txBody>
      </p:sp>
      <p:sp>
        <p:nvSpPr>
          <p:cNvPr id="15" name="TextBox 14"/>
          <p:cNvSpPr txBox="1"/>
          <p:nvPr/>
        </p:nvSpPr>
        <p:spPr>
          <a:xfrm>
            <a:off x="822960" y="626364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This is the complete 36-card Insight Game.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822960"/>
            <a:ext cx="10058400" cy="914400"/>
          </a:xfrm>
          <a:prstGeom prst="rect">
            <a:avLst/>
          </a:prstGeom>
          <a:noFill/>
        </p:spPr>
        <p:txBody>
          <a:bodyPr wrap="square" anchor="t" lIns="0" rIns="0" tIns="0" bIns="0">
            <a:spAutoFit/>
          </a:bodyPr>
          <a:lstStyle/>
          <a:p>
            <a:pPr algn="l"/>
            <a:r>
              <a:rPr sz="4000" b="1" i="0">
                <a:solidFill>
                  <a:srgbClr val="F07C98"/>
                </a:solidFill>
                <a:latin typeface="Elephant"/>
              </a:rPr>
              <a:t>ROUND 1</a:t>
            </a:r>
          </a:p>
        </p:txBody>
      </p:sp>
      <p:sp>
        <p:nvSpPr>
          <p:cNvPr id="3" name="TextBox 2"/>
          <p:cNvSpPr txBox="1"/>
          <p:nvPr/>
        </p:nvSpPr>
        <p:spPr>
          <a:xfrm>
            <a:off x="822960" y="1874519"/>
            <a:ext cx="10058400" cy="640080"/>
          </a:xfrm>
          <a:prstGeom prst="rect">
            <a:avLst/>
          </a:prstGeom>
          <a:noFill/>
        </p:spPr>
        <p:txBody>
          <a:bodyPr wrap="square" anchor="t" lIns="0" rIns="0" tIns="0" bIns="0">
            <a:spAutoFit/>
          </a:bodyPr>
          <a:lstStyle/>
          <a:p>
            <a:pPr algn="l"/>
            <a:r>
              <a:rPr sz="2800" b="1" i="0">
                <a:solidFill>
                  <a:srgbClr val="57495C"/>
                </a:solidFill>
                <a:latin typeface="Century Gothic"/>
              </a:rPr>
              <a:t>How You Recharge</a:t>
            </a:r>
          </a:p>
        </p:txBody>
      </p:sp>
      <p:sp>
        <p:nvSpPr>
          <p:cNvPr id="4" name="Rounded Rectangle 3"/>
          <p:cNvSpPr/>
          <p:nvPr/>
        </p:nvSpPr>
        <p:spPr>
          <a:xfrm>
            <a:off x="822960" y="2834640"/>
            <a:ext cx="5029200" cy="1737360"/>
          </a:xfrm>
          <a:prstGeom prst="roundRect">
            <a:avLst>
              <a:gd name="adj" fmla="val 12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143000" y="310896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2011680" y="3063240"/>
            <a:ext cx="3657600" cy="457200"/>
          </a:xfrm>
          <a:prstGeom prst="rect">
            <a:avLst/>
          </a:prstGeom>
          <a:noFill/>
        </p:spPr>
        <p:txBody>
          <a:bodyPr wrap="square" anchor="t" lIns="0" rIns="0" tIns="0" bIns="0">
            <a:spAutoFit/>
          </a:bodyPr>
          <a:lstStyle/>
          <a:p>
            <a:pPr algn="l"/>
            <a:r>
              <a:rPr sz="1800" b="1" i="0">
                <a:solidFill>
                  <a:srgbClr val="57495C"/>
                </a:solidFill>
                <a:latin typeface="Century Gothic"/>
              </a:rPr>
              <a:t>Extravert</a:t>
            </a:r>
          </a:p>
        </p:txBody>
      </p:sp>
      <p:sp>
        <p:nvSpPr>
          <p:cNvPr id="7" name="TextBox 6"/>
          <p:cNvSpPr txBox="1"/>
          <p:nvPr/>
        </p:nvSpPr>
        <p:spPr>
          <a:xfrm>
            <a:off x="2011680" y="3566160"/>
            <a:ext cx="3657600" cy="914400"/>
          </a:xfrm>
          <a:prstGeom prst="rect">
            <a:avLst/>
          </a:prstGeom>
          <a:noFill/>
        </p:spPr>
        <p:txBody>
          <a:bodyPr wrap="square" anchor="t" lIns="0" rIns="0" tIns="0" bIns="0">
            <a:spAutoFit/>
          </a:bodyPr>
          <a:lstStyle/>
          <a:p>
            <a:pPr algn="l"/>
            <a:r>
              <a:rPr sz="1350" b="0" i="0">
                <a:solidFill>
                  <a:srgbClr val="A6778D"/>
                </a:solidFill>
                <a:latin typeface="Century Gothic"/>
              </a:rPr>
              <a:t>You draw energy from people, activity, and talking things through.</a:t>
            </a:r>
          </a:p>
        </p:txBody>
      </p:sp>
      <p:sp>
        <p:nvSpPr>
          <p:cNvPr id="8" name="Rounded Rectangle 7"/>
          <p:cNvSpPr/>
          <p:nvPr/>
        </p:nvSpPr>
        <p:spPr>
          <a:xfrm>
            <a:off x="6309360" y="2834640"/>
            <a:ext cx="5029200" cy="1737360"/>
          </a:xfrm>
          <a:prstGeom prst="roundRect">
            <a:avLst>
              <a:gd name="adj" fmla="val 12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629400" y="310896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10" name="TextBox 9"/>
          <p:cNvSpPr txBox="1"/>
          <p:nvPr/>
        </p:nvSpPr>
        <p:spPr>
          <a:xfrm>
            <a:off x="7498080" y="3063240"/>
            <a:ext cx="3657600" cy="457200"/>
          </a:xfrm>
          <a:prstGeom prst="rect">
            <a:avLst/>
          </a:prstGeom>
          <a:noFill/>
        </p:spPr>
        <p:txBody>
          <a:bodyPr wrap="square" anchor="t" lIns="0" rIns="0" tIns="0" bIns="0">
            <a:spAutoFit/>
          </a:bodyPr>
          <a:lstStyle/>
          <a:p>
            <a:pPr algn="l"/>
            <a:r>
              <a:rPr sz="1800" b="1" i="0">
                <a:solidFill>
                  <a:srgbClr val="57495C"/>
                </a:solidFill>
                <a:latin typeface="Century Gothic"/>
              </a:rPr>
              <a:t>Introvert</a:t>
            </a:r>
          </a:p>
        </p:txBody>
      </p:sp>
      <p:sp>
        <p:nvSpPr>
          <p:cNvPr id="11" name="TextBox 10"/>
          <p:cNvSpPr txBox="1"/>
          <p:nvPr/>
        </p:nvSpPr>
        <p:spPr>
          <a:xfrm>
            <a:off x="7498080" y="3566160"/>
            <a:ext cx="3657600" cy="914400"/>
          </a:xfrm>
          <a:prstGeom prst="rect">
            <a:avLst/>
          </a:prstGeom>
          <a:noFill/>
        </p:spPr>
        <p:txBody>
          <a:bodyPr wrap="square" anchor="t" lIns="0" rIns="0" tIns="0" bIns="0">
            <a:spAutoFit/>
          </a:bodyPr>
          <a:lstStyle/>
          <a:p>
            <a:pPr algn="l"/>
            <a:r>
              <a:rPr sz="1350" b="0" i="0">
                <a:solidFill>
                  <a:srgbClr val="A6778D"/>
                </a:solidFill>
                <a:latin typeface="Century Gothic"/>
              </a:rPr>
              <a:t>You draw energy from quiet, depth, and time to think.</a:t>
            </a:r>
          </a:p>
        </p:txBody>
      </p:sp>
      <p:sp>
        <p:nvSpPr>
          <p:cNvPr id="12" name="Rounded Rectangle 11">
            <a:hlinkClick action="ppaction://hlinksldjump" r:id="rId2"/>
          </p:cNvPr>
          <p:cNvSpPr/>
          <p:nvPr/>
        </p:nvSpPr>
        <p:spPr>
          <a:xfrm>
            <a:off x="822960" y="5166360"/>
            <a:ext cx="3108960" cy="685800"/>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Start Round 1  →</a:t>
            </a:r>
          </a:p>
        </p:txBody>
      </p:sp>
      <p:sp>
        <p:nvSpPr>
          <p:cNvPr id="13" name="TextBox 12"/>
          <p:cNvSpPr txBox="1"/>
          <p:nvPr/>
        </p:nvSpPr>
        <p:spPr>
          <a:xfrm>
            <a:off x="822960" y="6263640"/>
            <a:ext cx="10058400" cy="365760"/>
          </a:xfrm>
          <a:prstGeom prst="rect">
            <a:avLst/>
          </a:prstGeom>
          <a:noFill/>
        </p:spPr>
        <p:txBody>
          <a:bodyPr wrap="square" anchor="t" lIns="0" rIns="0" tIns="0" bIns="0">
            <a:spAutoFit/>
          </a:bodyPr>
          <a:lstStyle/>
          <a:p>
            <a:pPr algn="l"/>
            <a:r>
              <a:rPr sz="1300" b="0" i="1">
                <a:solidFill>
                  <a:srgbClr val="8A8090"/>
                </a:solidFill>
                <a:latin typeface="Century Gothic"/>
              </a:rPr>
              <a:t>Nine cards. Pick the one that sounds more like you — and keep your running tally.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have a wide circle of friends and acquaintances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have a few close friends whose company I truly prefer</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1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to talk things out — I learn by discussing</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to think things through alone before speaking</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2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enjoy meeting new people and am energized by social events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find most social events draining and prefer quiet evenings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3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At a party, I talk to many different people throughout the evening</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At a party, I talk deeply with one or two people I connect with</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4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find it easy to approach strangers and start conversations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find small talk with strangers awkward or draining</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5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think out loud — my best ideas come through conversation</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think privately — talking too soon disrupts my thinking process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6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Being around people gives me energy and lifts my mood</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Being around people, even people I like, eventually tires me out</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7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tend to speak first and think it through as I talk</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think carefully before I speak and choose my words deliberately</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8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1 · HOW YOU RECHARGE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E</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find silence uncomfortable and usually fill it with conversation</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I</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find silence comfortable and even restorative</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9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640080"/>
            <a:ext cx="10058400" cy="731520"/>
          </a:xfrm>
          <a:prstGeom prst="rect">
            <a:avLst/>
          </a:prstGeom>
          <a:noFill/>
        </p:spPr>
        <p:txBody>
          <a:bodyPr wrap="square" anchor="t" lIns="0" rIns="0" tIns="0" bIns="0">
            <a:spAutoFit/>
          </a:bodyPr>
          <a:lstStyle/>
          <a:p>
            <a:pPr algn="l"/>
            <a:r>
              <a:rPr sz="3200" b="1" i="0">
                <a:solidFill>
                  <a:srgbClr val="57495C"/>
                </a:solidFill>
                <a:latin typeface="Century Gothic"/>
              </a:rPr>
              <a:t>Round 1 tally</a:t>
            </a:r>
          </a:p>
        </p:txBody>
      </p:sp>
      <p:sp>
        <p:nvSpPr>
          <p:cNvPr id="3" name="TextBox 2"/>
          <p:cNvSpPr txBox="1"/>
          <p:nvPr/>
        </p:nvSpPr>
        <p:spPr>
          <a:xfrm>
            <a:off x="822960" y="1463040"/>
            <a:ext cx="10515600" cy="457200"/>
          </a:xfrm>
          <a:prstGeom prst="rect">
            <a:avLst/>
          </a:prstGeom>
          <a:noFill/>
        </p:spPr>
        <p:txBody>
          <a:bodyPr wrap="square" anchor="t" lIns="0" rIns="0" tIns="0" bIns="0">
            <a:spAutoFit/>
          </a:bodyPr>
          <a:lstStyle/>
          <a:p>
            <a:pPr algn="l"/>
            <a:r>
              <a:rPr sz="1700" b="0" i="0">
                <a:solidFill>
                  <a:srgbClr val="A6778D"/>
                </a:solidFill>
                <a:latin typeface="Century Gothic"/>
              </a:rPr>
              <a:t>Which letter did you choose more? Write it down.</a:t>
            </a:r>
          </a:p>
        </p:txBody>
      </p:sp>
      <p:sp>
        <p:nvSpPr>
          <p:cNvPr id="4" name="Rounded Rectangle 3"/>
          <p:cNvSpPr/>
          <p:nvPr/>
        </p:nvSpPr>
        <p:spPr>
          <a:xfrm>
            <a:off x="822960" y="2286000"/>
            <a:ext cx="5029200" cy="2286000"/>
          </a:xfrm>
          <a:prstGeom prst="roundRect">
            <a:avLst>
              <a:gd name="adj" fmla="val 1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234440" y="2651760"/>
            <a:ext cx="914400" cy="91440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3400" b="1">
                <a:solidFill>
                  <a:srgbClr val="FFFFFF"/>
                </a:solidFill>
                <a:latin typeface="Century Gothic"/>
              </a:rPr>
              <a:t>E</a:t>
            </a:r>
          </a:p>
        </p:txBody>
      </p:sp>
      <p:sp>
        <p:nvSpPr>
          <p:cNvPr id="6" name="TextBox 5"/>
          <p:cNvSpPr txBox="1"/>
          <p:nvPr/>
        </p:nvSpPr>
        <p:spPr>
          <a:xfrm>
            <a:off x="2468880" y="2697480"/>
            <a:ext cx="3200400" cy="457200"/>
          </a:xfrm>
          <a:prstGeom prst="rect">
            <a:avLst/>
          </a:prstGeom>
          <a:noFill/>
        </p:spPr>
        <p:txBody>
          <a:bodyPr wrap="square" anchor="t" lIns="0" rIns="0" tIns="0" bIns="0">
            <a:spAutoFit/>
          </a:bodyPr>
          <a:lstStyle/>
          <a:p>
            <a:pPr algn="l"/>
            <a:r>
              <a:rPr sz="1900" b="1" i="0">
                <a:solidFill>
                  <a:srgbClr val="57495C"/>
                </a:solidFill>
                <a:latin typeface="Century Gothic"/>
              </a:rPr>
              <a:t>Extravert</a:t>
            </a:r>
          </a:p>
        </p:txBody>
      </p:sp>
      <p:sp>
        <p:nvSpPr>
          <p:cNvPr id="7" name="TextBox 6"/>
          <p:cNvSpPr txBox="1"/>
          <p:nvPr/>
        </p:nvSpPr>
        <p:spPr>
          <a:xfrm>
            <a:off x="2468880" y="3246120"/>
            <a:ext cx="3200400" cy="1097280"/>
          </a:xfrm>
          <a:prstGeom prst="rect">
            <a:avLst/>
          </a:prstGeom>
          <a:noFill/>
        </p:spPr>
        <p:txBody>
          <a:bodyPr wrap="square" anchor="t" lIns="0" rIns="0" tIns="0" bIns="0">
            <a:spAutoFit/>
          </a:bodyPr>
          <a:lstStyle/>
          <a:p>
            <a:pPr algn="l"/>
            <a:r>
              <a:rPr sz="1350" b="0" i="0">
                <a:solidFill>
                  <a:srgbClr val="A6778D"/>
                </a:solidFill>
                <a:latin typeface="Century Gothic"/>
              </a:rPr>
              <a:t>You draw energy from people, activity, and talking things through.</a:t>
            </a:r>
          </a:p>
        </p:txBody>
      </p:sp>
      <p:sp>
        <p:nvSpPr>
          <p:cNvPr id="8" name="Rounded Rectangle 7"/>
          <p:cNvSpPr/>
          <p:nvPr/>
        </p:nvSpPr>
        <p:spPr>
          <a:xfrm>
            <a:off x="6309360" y="2286000"/>
            <a:ext cx="5029200" cy="2286000"/>
          </a:xfrm>
          <a:prstGeom prst="roundRect">
            <a:avLst>
              <a:gd name="adj" fmla="val 1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720840" y="2651760"/>
            <a:ext cx="914400" cy="91440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3400" b="1">
                <a:solidFill>
                  <a:srgbClr val="FFFFFF"/>
                </a:solidFill>
                <a:latin typeface="Century Gothic"/>
              </a:rPr>
              <a:t>I</a:t>
            </a:r>
          </a:p>
        </p:txBody>
      </p:sp>
      <p:sp>
        <p:nvSpPr>
          <p:cNvPr id="10" name="TextBox 9"/>
          <p:cNvSpPr txBox="1"/>
          <p:nvPr/>
        </p:nvSpPr>
        <p:spPr>
          <a:xfrm>
            <a:off x="7955280" y="2697480"/>
            <a:ext cx="3200400" cy="457200"/>
          </a:xfrm>
          <a:prstGeom prst="rect">
            <a:avLst/>
          </a:prstGeom>
          <a:noFill/>
        </p:spPr>
        <p:txBody>
          <a:bodyPr wrap="square" anchor="t" lIns="0" rIns="0" tIns="0" bIns="0">
            <a:spAutoFit/>
          </a:bodyPr>
          <a:lstStyle/>
          <a:p>
            <a:pPr algn="l"/>
            <a:r>
              <a:rPr sz="1900" b="1" i="0">
                <a:solidFill>
                  <a:srgbClr val="57495C"/>
                </a:solidFill>
                <a:latin typeface="Century Gothic"/>
              </a:rPr>
              <a:t>Introvert</a:t>
            </a:r>
          </a:p>
        </p:txBody>
      </p:sp>
      <p:sp>
        <p:nvSpPr>
          <p:cNvPr id="11" name="TextBox 10"/>
          <p:cNvSpPr txBox="1"/>
          <p:nvPr/>
        </p:nvSpPr>
        <p:spPr>
          <a:xfrm>
            <a:off x="7955280" y="3246120"/>
            <a:ext cx="3200400" cy="1097280"/>
          </a:xfrm>
          <a:prstGeom prst="rect">
            <a:avLst/>
          </a:prstGeom>
          <a:noFill/>
        </p:spPr>
        <p:txBody>
          <a:bodyPr wrap="square" anchor="t" lIns="0" rIns="0" tIns="0" bIns="0">
            <a:spAutoFit/>
          </a:bodyPr>
          <a:lstStyle/>
          <a:p>
            <a:pPr algn="l"/>
            <a:r>
              <a:rPr sz="1350" b="0" i="0">
                <a:solidFill>
                  <a:srgbClr val="A6778D"/>
                </a:solidFill>
                <a:latin typeface="Century Gothic"/>
              </a:rPr>
              <a:t>You draw energy from quiet, depth, and time to think.</a:t>
            </a:r>
          </a:p>
        </p:txBody>
      </p:sp>
      <p:sp>
        <p:nvSpPr>
          <p:cNvPr id="12" name="Rounded Rectangle 11">
            <a:hlinkClick action="ppaction://hlinksldjump" r:id="rId2"/>
          </p:cNvPr>
          <p:cNvSpPr/>
          <p:nvPr/>
        </p:nvSpPr>
        <p:spPr>
          <a:xfrm>
            <a:off x="822960" y="5029200"/>
            <a:ext cx="3657600" cy="685800"/>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Next round  →</a:t>
            </a:r>
          </a:p>
        </p:txBody>
      </p:sp>
      <p:sp>
        <p:nvSpPr>
          <p:cNvPr id="13" name="TextBox 12"/>
          <p:cNvSpPr txBox="1"/>
          <p:nvPr/>
        </p:nvSpPr>
        <p:spPr>
          <a:xfrm>
            <a:off x="822960" y="6126480"/>
            <a:ext cx="10058400" cy="457200"/>
          </a:xfrm>
          <a:prstGeom prst="rect">
            <a:avLst/>
          </a:prstGeom>
          <a:noFill/>
        </p:spPr>
        <p:txBody>
          <a:bodyPr wrap="square" anchor="t" lIns="0" rIns="0" tIns="0" bIns="0">
            <a:spAutoFit/>
          </a:bodyPr>
          <a:lstStyle/>
          <a:p>
            <a:pPr algn="l"/>
            <a:r>
              <a:rPr sz="1300" b="0" i="1">
                <a:solidFill>
                  <a:srgbClr val="8A8090"/>
                </a:solidFill>
                <a:latin typeface="Century Gothic"/>
              </a:rPr>
              <a:t>Letter 1 of 4  ·  ✏  jot it down</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822960"/>
            <a:ext cx="10058400" cy="914400"/>
          </a:xfrm>
          <a:prstGeom prst="rect">
            <a:avLst/>
          </a:prstGeom>
          <a:noFill/>
        </p:spPr>
        <p:txBody>
          <a:bodyPr wrap="square" anchor="t" lIns="0" rIns="0" tIns="0" bIns="0">
            <a:spAutoFit/>
          </a:bodyPr>
          <a:lstStyle/>
          <a:p>
            <a:pPr algn="l"/>
            <a:r>
              <a:rPr sz="4000" b="1" i="0">
                <a:solidFill>
                  <a:srgbClr val="F07C98"/>
                </a:solidFill>
                <a:latin typeface="Elephant"/>
              </a:rPr>
              <a:t>ROUND 2</a:t>
            </a:r>
          </a:p>
        </p:txBody>
      </p:sp>
      <p:sp>
        <p:nvSpPr>
          <p:cNvPr id="3" name="TextBox 2"/>
          <p:cNvSpPr txBox="1"/>
          <p:nvPr/>
        </p:nvSpPr>
        <p:spPr>
          <a:xfrm>
            <a:off x="822960" y="1874519"/>
            <a:ext cx="10058400" cy="640080"/>
          </a:xfrm>
          <a:prstGeom prst="rect">
            <a:avLst/>
          </a:prstGeom>
          <a:noFill/>
        </p:spPr>
        <p:txBody>
          <a:bodyPr wrap="square" anchor="t" lIns="0" rIns="0" tIns="0" bIns="0">
            <a:spAutoFit/>
          </a:bodyPr>
          <a:lstStyle/>
          <a:p>
            <a:pPr algn="l"/>
            <a:r>
              <a:rPr sz="2800" b="1" i="0">
                <a:solidFill>
                  <a:srgbClr val="57495C"/>
                </a:solidFill>
                <a:latin typeface="Century Gothic"/>
              </a:rPr>
              <a:t>How You Take In Information</a:t>
            </a:r>
          </a:p>
        </p:txBody>
      </p:sp>
      <p:sp>
        <p:nvSpPr>
          <p:cNvPr id="4" name="Rounded Rectangle 3"/>
          <p:cNvSpPr/>
          <p:nvPr/>
        </p:nvSpPr>
        <p:spPr>
          <a:xfrm>
            <a:off x="822960" y="2834640"/>
            <a:ext cx="5029200" cy="1737360"/>
          </a:xfrm>
          <a:prstGeom prst="roundRect">
            <a:avLst>
              <a:gd name="adj" fmla="val 12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143000" y="310896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2011680" y="3063240"/>
            <a:ext cx="3657600" cy="457200"/>
          </a:xfrm>
          <a:prstGeom prst="rect">
            <a:avLst/>
          </a:prstGeom>
          <a:noFill/>
        </p:spPr>
        <p:txBody>
          <a:bodyPr wrap="square" anchor="t" lIns="0" rIns="0" tIns="0" bIns="0">
            <a:spAutoFit/>
          </a:bodyPr>
          <a:lstStyle/>
          <a:p>
            <a:pPr algn="l"/>
            <a:r>
              <a:rPr sz="1800" b="1" i="0">
                <a:solidFill>
                  <a:srgbClr val="57495C"/>
                </a:solidFill>
                <a:latin typeface="Century Gothic"/>
              </a:rPr>
              <a:t>Sensor</a:t>
            </a:r>
          </a:p>
        </p:txBody>
      </p:sp>
      <p:sp>
        <p:nvSpPr>
          <p:cNvPr id="7" name="TextBox 6"/>
          <p:cNvSpPr txBox="1"/>
          <p:nvPr/>
        </p:nvSpPr>
        <p:spPr>
          <a:xfrm>
            <a:off x="2011680" y="3566160"/>
            <a:ext cx="3657600" cy="914400"/>
          </a:xfrm>
          <a:prstGeom prst="rect">
            <a:avLst/>
          </a:prstGeom>
          <a:noFill/>
        </p:spPr>
        <p:txBody>
          <a:bodyPr wrap="square" anchor="t" lIns="0" rIns="0" tIns="0" bIns="0">
            <a:spAutoFit/>
          </a:bodyPr>
          <a:lstStyle/>
          <a:p>
            <a:pPr algn="l"/>
            <a:r>
              <a:rPr sz="1350" b="0" i="0">
                <a:solidFill>
                  <a:srgbClr val="A6778D"/>
                </a:solidFill>
                <a:latin typeface="Century Gothic"/>
              </a:rPr>
              <a:t>You trust facts, details, and hands-on experience.</a:t>
            </a:r>
          </a:p>
        </p:txBody>
      </p:sp>
      <p:sp>
        <p:nvSpPr>
          <p:cNvPr id="8" name="Rounded Rectangle 7"/>
          <p:cNvSpPr/>
          <p:nvPr/>
        </p:nvSpPr>
        <p:spPr>
          <a:xfrm>
            <a:off x="6309360" y="2834640"/>
            <a:ext cx="5029200" cy="1737360"/>
          </a:xfrm>
          <a:prstGeom prst="roundRect">
            <a:avLst>
              <a:gd name="adj" fmla="val 12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629400" y="310896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10" name="TextBox 9"/>
          <p:cNvSpPr txBox="1"/>
          <p:nvPr/>
        </p:nvSpPr>
        <p:spPr>
          <a:xfrm>
            <a:off x="7498080" y="3063240"/>
            <a:ext cx="3657600" cy="457200"/>
          </a:xfrm>
          <a:prstGeom prst="rect">
            <a:avLst/>
          </a:prstGeom>
          <a:noFill/>
        </p:spPr>
        <p:txBody>
          <a:bodyPr wrap="square" anchor="t" lIns="0" rIns="0" tIns="0" bIns="0">
            <a:spAutoFit/>
          </a:bodyPr>
          <a:lstStyle/>
          <a:p>
            <a:pPr algn="l"/>
            <a:r>
              <a:rPr sz="1800" b="1" i="0">
                <a:solidFill>
                  <a:srgbClr val="57495C"/>
                </a:solidFill>
                <a:latin typeface="Century Gothic"/>
              </a:rPr>
              <a:t>Intuitive</a:t>
            </a:r>
          </a:p>
        </p:txBody>
      </p:sp>
      <p:sp>
        <p:nvSpPr>
          <p:cNvPr id="11" name="TextBox 10"/>
          <p:cNvSpPr txBox="1"/>
          <p:nvPr/>
        </p:nvSpPr>
        <p:spPr>
          <a:xfrm>
            <a:off x="7498080" y="3566160"/>
            <a:ext cx="3657600" cy="914400"/>
          </a:xfrm>
          <a:prstGeom prst="rect">
            <a:avLst/>
          </a:prstGeom>
          <a:noFill/>
        </p:spPr>
        <p:txBody>
          <a:bodyPr wrap="square" anchor="t" lIns="0" rIns="0" tIns="0" bIns="0">
            <a:spAutoFit/>
          </a:bodyPr>
          <a:lstStyle/>
          <a:p>
            <a:pPr algn="l"/>
            <a:r>
              <a:rPr sz="1350" b="0" i="0">
                <a:solidFill>
                  <a:srgbClr val="A6778D"/>
                </a:solidFill>
                <a:latin typeface="Century Gothic"/>
              </a:rPr>
              <a:t>You trust patterns, possibilities, and the big picture.</a:t>
            </a:r>
          </a:p>
        </p:txBody>
      </p:sp>
      <p:sp>
        <p:nvSpPr>
          <p:cNvPr id="12" name="Rounded Rectangle 11">
            <a:hlinkClick action="ppaction://hlinksldjump" r:id="rId2"/>
          </p:cNvPr>
          <p:cNvSpPr/>
          <p:nvPr/>
        </p:nvSpPr>
        <p:spPr>
          <a:xfrm>
            <a:off x="822960" y="5166360"/>
            <a:ext cx="3108960" cy="685800"/>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Start Round 2  →</a:t>
            </a:r>
          </a:p>
        </p:txBody>
      </p:sp>
      <p:sp>
        <p:nvSpPr>
          <p:cNvPr id="13" name="TextBox 12"/>
          <p:cNvSpPr txBox="1"/>
          <p:nvPr/>
        </p:nvSpPr>
        <p:spPr>
          <a:xfrm>
            <a:off x="822960" y="6263640"/>
            <a:ext cx="10058400" cy="365760"/>
          </a:xfrm>
          <a:prstGeom prst="rect">
            <a:avLst/>
          </a:prstGeom>
          <a:noFill/>
        </p:spPr>
        <p:txBody>
          <a:bodyPr wrap="square" anchor="t" lIns="0" rIns="0" tIns="0" bIns="0">
            <a:spAutoFit/>
          </a:bodyPr>
          <a:lstStyle/>
          <a:p>
            <a:pPr algn="l"/>
            <a:r>
              <a:rPr sz="1300" b="0" i="1">
                <a:solidFill>
                  <a:srgbClr val="8A8090"/>
                </a:solidFill>
                <a:latin typeface="Century Gothic"/>
              </a:rPr>
              <a:t>Nine cards. Pick the one that sounds more like you — and keep your running tally.</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concrete facts and practical information I can use now</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ideas, patterns, and possibilities — what could be</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1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When in doubt, I do what I've done before — tried and true is best</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When in doubt, I try a new approach — inventing something works better</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2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read instructions carefully before starting and follow them</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rarely read instructions — I figure things out as I go</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3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trust established methods and proven procedures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trust my intuition and look for creative angles first</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4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specific, step-by-step information I can act on</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big-picture overviews and concepts more than detailed steps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5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value common sense and practical experience above all</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value imagination and theoretical insight above all</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6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My memory is good for specific facts, dates, and concrete details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My memory is better for impressions, meanings, and overall patterns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7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live mostly in the present — I deal with what's in front of me</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live mostly in the future — I'm always thinking ahead and imagining</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8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2 · HOW YOU TAKE IN INFORMATION</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S</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find detailed, hands-on work satisfying and grounding</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N</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find theoretical, conceptual work more engaging than detailed tasks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9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640080"/>
            <a:ext cx="10058400" cy="731520"/>
          </a:xfrm>
          <a:prstGeom prst="rect">
            <a:avLst/>
          </a:prstGeom>
          <a:noFill/>
        </p:spPr>
        <p:txBody>
          <a:bodyPr wrap="square" anchor="t" lIns="0" rIns="0" tIns="0" bIns="0">
            <a:spAutoFit/>
          </a:bodyPr>
          <a:lstStyle/>
          <a:p>
            <a:pPr algn="l"/>
            <a:r>
              <a:rPr sz="3200" b="1" i="0">
                <a:solidFill>
                  <a:srgbClr val="57495C"/>
                </a:solidFill>
                <a:latin typeface="Century Gothic"/>
              </a:rPr>
              <a:t>Round 2 tally</a:t>
            </a:r>
          </a:p>
        </p:txBody>
      </p:sp>
      <p:sp>
        <p:nvSpPr>
          <p:cNvPr id="3" name="TextBox 2"/>
          <p:cNvSpPr txBox="1"/>
          <p:nvPr/>
        </p:nvSpPr>
        <p:spPr>
          <a:xfrm>
            <a:off x="822960" y="1463040"/>
            <a:ext cx="10515600" cy="457200"/>
          </a:xfrm>
          <a:prstGeom prst="rect">
            <a:avLst/>
          </a:prstGeom>
          <a:noFill/>
        </p:spPr>
        <p:txBody>
          <a:bodyPr wrap="square" anchor="t" lIns="0" rIns="0" tIns="0" bIns="0">
            <a:spAutoFit/>
          </a:bodyPr>
          <a:lstStyle/>
          <a:p>
            <a:pPr algn="l"/>
            <a:r>
              <a:rPr sz="1700" b="0" i="0">
                <a:solidFill>
                  <a:srgbClr val="A6778D"/>
                </a:solidFill>
                <a:latin typeface="Century Gothic"/>
              </a:rPr>
              <a:t>Which letter did you choose more? Write it down.</a:t>
            </a:r>
          </a:p>
        </p:txBody>
      </p:sp>
      <p:sp>
        <p:nvSpPr>
          <p:cNvPr id="4" name="Rounded Rectangle 3"/>
          <p:cNvSpPr/>
          <p:nvPr/>
        </p:nvSpPr>
        <p:spPr>
          <a:xfrm>
            <a:off x="822960" y="2286000"/>
            <a:ext cx="5029200" cy="2286000"/>
          </a:xfrm>
          <a:prstGeom prst="roundRect">
            <a:avLst>
              <a:gd name="adj" fmla="val 1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234440" y="2651760"/>
            <a:ext cx="914400" cy="91440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3400" b="1">
                <a:solidFill>
                  <a:srgbClr val="FFFFFF"/>
                </a:solidFill>
                <a:latin typeface="Century Gothic"/>
              </a:rPr>
              <a:t>S</a:t>
            </a:r>
          </a:p>
        </p:txBody>
      </p:sp>
      <p:sp>
        <p:nvSpPr>
          <p:cNvPr id="6" name="TextBox 5"/>
          <p:cNvSpPr txBox="1"/>
          <p:nvPr/>
        </p:nvSpPr>
        <p:spPr>
          <a:xfrm>
            <a:off x="2468880" y="2697480"/>
            <a:ext cx="3200400" cy="457200"/>
          </a:xfrm>
          <a:prstGeom prst="rect">
            <a:avLst/>
          </a:prstGeom>
          <a:noFill/>
        </p:spPr>
        <p:txBody>
          <a:bodyPr wrap="square" anchor="t" lIns="0" rIns="0" tIns="0" bIns="0">
            <a:spAutoFit/>
          </a:bodyPr>
          <a:lstStyle/>
          <a:p>
            <a:pPr algn="l"/>
            <a:r>
              <a:rPr sz="1900" b="1" i="0">
                <a:solidFill>
                  <a:srgbClr val="57495C"/>
                </a:solidFill>
                <a:latin typeface="Century Gothic"/>
              </a:rPr>
              <a:t>Sensor</a:t>
            </a:r>
          </a:p>
        </p:txBody>
      </p:sp>
      <p:sp>
        <p:nvSpPr>
          <p:cNvPr id="7" name="TextBox 6"/>
          <p:cNvSpPr txBox="1"/>
          <p:nvPr/>
        </p:nvSpPr>
        <p:spPr>
          <a:xfrm>
            <a:off x="2468880" y="3246120"/>
            <a:ext cx="3200400" cy="1097280"/>
          </a:xfrm>
          <a:prstGeom prst="rect">
            <a:avLst/>
          </a:prstGeom>
          <a:noFill/>
        </p:spPr>
        <p:txBody>
          <a:bodyPr wrap="square" anchor="t" lIns="0" rIns="0" tIns="0" bIns="0">
            <a:spAutoFit/>
          </a:bodyPr>
          <a:lstStyle/>
          <a:p>
            <a:pPr algn="l"/>
            <a:r>
              <a:rPr sz="1350" b="0" i="0">
                <a:solidFill>
                  <a:srgbClr val="A6778D"/>
                </a:solidFill>
                <a:latin typeface="Century Gothic"/>
              </a:rPr>
              <a:t>You trust facts, details, and hands-on experience.</a:t>
            </a:r>
          </a:p>
        </p:txBody>
      </p:sp>
      <p:sp>
        <p:nvSpPr>
          <p:cNvPr id="8" name="Rounded Rectangle 7"/>
          <p:cNvSpPr/>
          <p:nvPr/>
        </p:nvSpPr>
        <p:spPr>
          <a:xfrm>
            <a:off x="6309360" y="2286000"/>
            <a:ext cx="5029200" cy="2286000"/>
          </a:xfrm>
          <a:prstGeom prst="roundRect">
            <a:avLst>
              <a:gd name="adj" fmla="val 1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720840" y="2651760"/>
            <a:ext cx="914400" cy="91440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3400" b="1">
                <a:solidFill>
                  <a:srgbClr val="FFFFFF"/>
                </a:solidFill>
                <a:latin typeface="Century Gothic"/>
              </a:rPr>
              <a:t>N</a:t>
            </a:r>
          </a:p>
        </p:txBody>
      </p:sp>
      <p:sp>
        <p:nvSpPr>
          <p:cNvPr id="10" name="TextBox 9"/>
          <p:cNvSpPr txBox="1"/>
          <p:nvPr/>
        </p:nvSpPr>
        <p:spPr>
          <a:xfrm>
            <a:off x="7955280" y="2697480"/>
            <a:ext cx="3200400" cy="457200"/>
          </a:xfrm>
          <a:prstGeom prst="rect">
            <a:avLst/>
          </a:prstGeom>
          <a:noFill/>
        </p:spPr>
        <p:txBody>
          <a:bodyPr wrap="square" anchor="t" lIns="0" rIns="0" tIns="0" bIns="0">
            <a:spAutoFit/>
          </a:bodyPr>
          <a:lstStyle/>
          <a:p>
            <a:pPr algn="l"/>
            <a:r>
              <a:rPr sz="1900" b="1" i="0">
                <a:solidFill>
                  <a:srgbClr val="57495C"/>
                </a:solidFill>
                <a:latin typeface="Century Gothic"/>
              </a:rPr>
              <a:t>Intuitive</a:t>
            </a:r>
          </a:p>
        </p:txBody>
      </p:sp>
      <p:sp>
        <p:nvSpPr>
          <p:cNvPr id="11" name="TextBox 10"/>
          <p:cNvSpPr txBox="1"/>
          <p:nvPr/>
        </p:nvSpPr>
        <p:spPr>
          <a:xfrm>
            <a:off x="7955280" y="3246120"/>
            <a:ext cx="3200400" cy="1097280"/>
          </a:xfrm>
          <a:prstGeom prst="rect">
            <a:avLst/>
          </a:prstGeom>
          <a:noFill/>
        </p:spPr>
        <p:txBody>
          <a:bodyPr wrap="square" anchor="t" lIns="0" rIns="0" tIns="0" bIns="0">
            <a:spAutoFit/>
          </a:bodyPr>
          <a:lstStyle/>
          <a:p>
            <a:pPr algn="l"/>
            <a:r>
              <a:rPr sz="1350" b="0" i="0">
                <a:solidFill>
                  <a:srgbClr val="A6778D"/>
                </a:solidFill>
                <a:latin typeface="Century Gothic"/>
              </a:rPr>
              <a:t>You trust patterns, possibilities, and the big picture.</a:t>
            </a:r>
          </a:p>
        </p:txBody>
      </p:sp>
      <p:sp>
        <p:nvSpPr>
          <p:cNvPr id="12" name="Rounded Rectangle 11">
            <a:hlinkClick action="ppaction://hlinksldjump" r:id="rId2"/>
          </p:cNvPr>
          <p:cNvSpPr/>
          <p:nvPr/>
        </p:nvSpPr>
        <p:spPr>
          <a:xfrm>
            <a:off x="822960" y="5029200"/>
            <a:ext cx="3657600" cy="685800"/>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Next round  →</a:t>
            </a:r>
          </a:p>
        </p:txBody>
      </p:sp>
      <p:sp>
        <p:nvSpPr>
          <p:cNvPr id="13" name="TextBox 12"/>
          <p:cNvSpPr txBox="1"/>
          <p:nvPr/>
        </p:nvSpPr>
        <p:spPr>
          <a:xfrm>
            <a:off x="822960" y="6126480"/>
            <a:ext cx="10058400" cy="457200"/>
          </a:xfrm>
          <a:prstGeom prst="rect">
            <a:avLst/>
          </a:prstGeom>
          <a:noFill/>
        </p:spPr>
        <p:txBody>
          <a:bodyPr wrap="square" anchor="t" lIns="0" rIns="0" tIns="0" bIns="0">
            <a:spAutoFit/>
          </a:bodyPr>
          <a:lstStyle/>
          <a:p>
            <a:pPr algn="l"/>
            <a:r>
              <a:rPr sz="1300" b="0" i="1">
                <a:solidFill>
                  <a:srgbClr val="8A8090"/>
                </a:solidFill>
                <a:latin typeface="Century Gothic"/>
              </a:rPr>
              <a:t>Letter 2 of 4  ·  ✏  jot it down</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822960"/>
            <a:ext cx="10058400" cy="914400"/>
          </a:xfrm>
          <a:prstGeom prst="rect">
            <a:avLst/>
          </a:prstGeom>
          <a:noFill/>
        </p:spPr>
        <p:txBody>
          <a:bodyPr wrap="square" anchor="t" lIns="0" rIns="0" tIns="0" bIns="0">
            <a:spAutoFit/>
          </a:bodyPr>
          <a:lstStyle/>
          <a:p>
            <a:pPr algn="l"/>
            <a:r>
              <a:rPr sz="4000" b="1" i="0">
                <a:solidFill>
                  <a:srgbClr val="F07C98"/>
                </a:solidFill>
                <a:latin typeface="Elephant"/>
              </a:rPr>
              <a:t>ROUND 3</a:t>
            </a:r>
          </a:p>
        </p:txBody>
      </p:sp>
      <p:sp>
        <p:nvSpPr>
          <p:cNvPr id="3" name="TextBox 2"/>
          <p:cNvSpPr txBox="1"/>
          <p:nvPr/>
        </p:nvSpPr>
        <p:spPr>
          <a:xfrm>
            <a:off x="822960" y="1874519"/>
            <a:ext cx="10058400" cy="640080"/>
          </a:xfrm>
          <a:prstGeom prst="rect">
            <a:avLst/>
          </a:prstGeom>
          <a:noFill/>
        </p:spPr>
        <p:txBody>
          <a:bodyPr wrap="square" anchor="t" lIns="0" rIns="0" tIns="0" bIns="0">
            <a:spAutoFit/>
          </a:bodyPr>
          <a:lstStyle/>
          <a:p>
            <a:pPr algn="l"/>
            <a:r>
              <a:rPr sz="2800" b="1" i="0">
                <a:solidFill>
                  <a:srgbClr val="57495C"/>
                </a:solidFill>
                <a:latin typeface="Century Gothic"/>
              </a:rPr>
              <a:t>How You Make Decisions</a:t>
            </a:r>
          </a:p>
        </p:txBody>
      </p:sp>
      <p:sp>
        <p:nvSpPr>
          <p:cNvPr id="4" name="Rounded Rectangle 3"/>
          <p:cNvSpPr/>
          <p:nvPr/>
        </p:nvSpPr>
        <p:spPr>
          <a:xfrm>
            <a:off x="822960" y="2834640"/>
            <a:ext cx="5029200" cy="1737360"/>
          </a:xfrm>
          <a:prstGeom prst="roundRect">
            <a:avLst>
              <a:gd name="adj" fmla="val 12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143000" y="310896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2011680" y="3063240"/>
            <a:ext cx="3657600" cy="457200"/>
          </a:xfrm>
          <a:prstGeom prst="rect">
            <a:avLst/>
          </a:prstGeom>
          <a:noFill/>
        </p:spPr>
        <p:txBody>
          <a:bodyPr wrap="square" anchor="t" lIns="0" rIns="0" tIns="0" bIns="0">
            <a:spAutoFit/>
          </a:bodyPr>
          <a:lstStyle/>
          <a:p>
            <a:pPr algn="l"/>
            <a:r>
              <a:rPr sz="1800" b="1" i="0">
                <a:solidFill>
                  <a:srgbClr val="57495C"/>
                </a:solidFill>
                <a:latin typeface="Century Gothic"/>
              </a:rPr>
              <a:t>Thinker</a:t>
            </a:r>
          </a:p>
        </p:txBody>
      </p:sp>
      <p:sp>
        <p:nvSpPr>
          <p:cNvPr id="7" name="TextBox 6"/>
          <p:cNvSpPr txBox="1"/>
          <p:nvPr/>
        </p:nvSpPr>
        <p:spPr>
          <a:xfrm>
            <a:off x="2011680" y="3566160"/>
            <a:ext cx="3657600" cy="914400"/>
          </a:xfrm>
          <a:prstGeom prst="rect">
            <a:avLst/>
          </a:prstGeom>
          <a:noFill/>
        </p:spPr>
        <p:txBody>
          <a:bodyPr wrap="square" anchor="t" lIns="0" rIns="0" tIns="0" bIns="0">
            <a:spAutoFit/>
          </a:bodyPr>
          <a:lstStyle/>
          <a:p>
            <a:pPr algn="l"/>
            <a:r>
              <a:rPr sz="1350" b="0" i="0">
                <a:solidFill>
                  <a:srgbClr val="A6778D"/>
                </a:solidFill>
                <a:latin typeface="Century Gothic"/>
              </a:rPr>
              <a:t>You decide with logic, fairness, and objective analysis.</a:t>
            </a:r>
          </a:p>
        </p:txBody>
      </p:sp>
      <p:sp>
        <p:nvSpPr>
          <p:cNvPr id="8" name="Rounded Rectangle 7"/>
          <p:cNvSpPr/>
          <p:nvPr/>
        </p:nvSpPr>
        <p:spPr>
          <a:xfrm>
            <a:off x="6309360" y="2834640"/>
            <a:ext cx="5029200" cy="1737360"/>
          </a:xfrm>
          <a:prstGeom prst="roundRect">
            <a:avLst>
              <a:gd name="adj" fmla="val 12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629400" y="310896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10" name="TextBox 9"/>
          <p:cNvSpPr txBox="1"/>
          <p:nvPr/>
        </p:nvSpPr>
        <p:spPr>
          <a:xfrm>
            <a:off x="7498080" y="3063240"/>
            <a:ext cx="3657600" cy="457200"/>
          </a:xfrm>
          <a:prstGeom prst="rect">
            <a:avLst/>
          </a:prstGeom>
          <a:noFill/>
        </p:spPr>
        <p:txBody>
          <a:bodyPr wrap="square" anchor="t" lIns="0" rIns="0" tIns="0" bIns="0">
            <a:spAutoFit/>
          </a:bodyPr>
          <a:lstStyle/>
          <a:p>
            <a:pPr algn="l"/>
            <a:r>
              <a:rPr sz="1800" b="1" i="0">
                <a:solidFill>
                  <a:srgbClr val="57495C"/>
                </a:solidFill>
                <a:latin typeface="Century Gothic"/>
              </a:rPr>
              <a:t>Feeler</a:t>
            </a:r>
          </a:p>
        </p:txBody>
      </p:sp>
      <p:sp>
        <p:nvSpPr>
          <p:cNvPr id="11" name="TextBox 10"/>
          <p:cNvSpPr txBox="1"/>
          <p:nvPr/>
        </p:nvSpPr>
        <p:spPr>
          <a:xfrm>
            <a:off x="7498080" y="3566160"/>
            <a:ext cx="3657600" cy="914400"/>
          </a:xfrm>
          <a:prstGeom prst="rect">
            <a:avLst/>
          </a:prstGeom>
          <a:noFill/>
        </p:spPr>
        <p:txBody>
          <a:bodyPr wrap="square" anchor="t" lIns="0" rIns="0" tIns="0" bIns="0">
            <a:spAutoFit/>
          </a:bodyPr>
          <a:lstStyle/>
          <a:p>
            <a:pPr algn="l"/>
            <a:r>
              <a:rPr sz="1350" b="0" i="0">
                <a:solidFill>
                  <a:srgbClr val="A6778D"/>
                </a:solidFill>
                <a:latin typeface="Century Gothic"/>
              </a:rPr>
              <a:t>You decide with values, empathy, and impact on people.</a:t>
            </a:r>
          </a:p>
        </p:txBody>
      </p:sp>
      <p:sp>
        <p:nvSpPr>
          <p:cNvPr id="12" name="Rounded Rectangle 11">
            <a:hlinkClick action="ppaction://hlinksldjump" r:id="rId2"/>
          </p:cNvPr>
          <p:cNvSpPr/>
          <p:nvPr/>
        </p:nvSpPr>
        <p:spPr>
          <a:xfrm>
            <a:off x="822960" y="5166360"/>
            <a:ext cx="3108960" cy="685800"/>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Start Round 3  →</a:t>
            </a:r>
          </a:p>
        </p:txBody>
      </p:sp>
      <p:sp>
        <p:nvSpPr>
          <p:cNvPr id="13" name="TextBox 12"/>
          <p:cNvSpPr txBox="1"/>
          <p:nvPr/>
        </p:nvSpPr>
        <p:spPr>
          <a:xfrm>
            <a:off x="822960" y="6263640"/>
            <a:ext cx="10058400" cy="365760"/>
          </a:xfrm>
          <a:prstGeom prst="rect">
            <a:avLst/>
          </a:prstGeom>
          <a:noFill/>
        </p:spPr>
        <p:txBody>
          <a:bodyPr wrap="square" anchor="t" lIns="0" rIns="0" tIns="0" bIns="0">
            <a:spAutoFit/>
          </a:bodyPr>
          <a:lstStyle/>
          <a:p>
            <a:pPr algn="l"/>
            <a:r>
              <a:rPr sz="1300" b="0" i="1">
                <a:solidFill>
                  <a:srgbClr val="8A8090"/>
                </a:solidFill>
                <a:latin typeface="Century Gothic"/>
              </a:rPr>
              <a:t>Nine cards. Pick the one that sounds more like you — and keep your running tally.</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make decisions based on logic, analysis, and objective criteria</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make decisions based on personal values and how people will be affected</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1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think it's more important to be honest than to be tactful</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think it's more important to be tactful than bluntly honest</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2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tend to be firm-minded and objective, even in emotional situations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tend to be warm-hearted and empathetic, even when logic suggests otherwise</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3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respect competence and skill above most other qualities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respect warmth and genuine caring above most other qualities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4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can deliver bad news directly when it needs to be said</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find it very difficult to deliver bad news — I soften it considerably</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5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I'm usually skeptical of emotional appeals that lack logical support</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I'm usually moved by emotional appeals, even when the logic is weak</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6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can stay cool and analytical in situations that upset others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take things personally, even when they aren't directed at me</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7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fair treatment over kind treatment, if I have to choose</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kind treatment over strictly fair treatment, if I have to choose</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8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3 · HOW YOU MAKE DECISIONS</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T</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notice logical inconsistencies immediately and feel compelled to point them out</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F</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notice when someone's feelings are hurt and feel compelled to address that first</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9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640080"/>
            <a:ext cx="10058400" cy="731520"/>
          </a:xfrm>
          <a:prstGeom prst="rect">
            <a:avLst/>
          </a:prstGeom>
          <a:noFill/>
        </p:spPr>
        <p:txBody>
          <a:bodyPr wrap="square" anchor="t" lIns="0" rIns="0" tIns="0" bIns="0">
            <a:spAutoFit/>
          </a:bodyPr>
          <a:lstStyle/>
          <a:p>
            <a:pPr algn="l"/>
            <a:r>
              <a:rPr sz="3200" b="1" i="0">
                <a:solidFill>
                  <a:srgbClr val="57495C"/>
                </a:solidFill>
                <a:latin typeface="Century Gothic"/>
              </a:rPr>
              <a:t>Round 3 tally</a:t>
            </a:r>
          </a:p>
        </p:txBody>
      </p:sp>
      <p:sp>
        <p:nvSpPr>
          <p:cNvPr id="3" name="TextBox 2"/>
          <p:cNvSpPr txBox="1"/>
          <p:nvPr/>
        </p:nvSpPr>
        <p:spPr>
          <a:xfrm>
            <a:off x="822960" y="1463040"/>
            <a:ext cx="10515600" cy="457200"/>
          </a:xfrm>
          <a:prstGeom prst="rect">
            <a:avLst/>
          </a:prstGeom>
          <a:noFill/>
        </p:spPr>
        <p:txBody>
          <a:bodyPr wrap="square" anchor="t" lIns="0" rIns="0" tIns="0" bIns="0">
            <a:spAutoFit/>
          </a:bodyPr>
          <a:lstStyle/>
          <a:p>
            <a:pPr algn="l"/>
            <a:r>
              <a:rPr sz="1700" b="0" i="0">
                <a:solidFill>
                  <a:srgbClr val="A6778D"/>
                </a:solidFill>
                <a:latin typeface="Century Gothic"/>
              </a:rPr>
              <a:t>Which letter did you choose more? Write it down.</a:t>
            </a:r>
          </a:p>
        </p:txBody>
      </p:sp>
      <p:sp>
        <p:nvSpPr>
          <p:cNvPr id="4" name="Rounded Rectangle 3"/>
          <p:cNvSpPr/>
          <p:nvPr/>
        </p:nvSpPr>
        <p:spPr>
          <a:xfrm>
            <a:off x="822960" y="2286000"/>
            <a:ext cx="5029200" cy="2286000"/>
          </a:xfrm>
          <a:prstGeom prst="roundRect">
            <a:avLst>
              <a:gd name="adj" fmla="val 1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234440" y="2651760"/>
            <a:ext cx="914400" cy="91440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3400" b="1">
                <a:solidFill>
                  <a:srgbClr val="FFFFFF"/>
                </a:solidFill>
                <a:latin typeface="Century Gothic"/>
              </a:rPr>
              <a:t>T</a:t>
            </a:r>
          </a:p>
        </p:txBody>
      </p:sp>
      <p:sp>
        <p:nvSpPr>
          <p:cNvPr id="6" name="TextBox 5"/>
          <p:cNvSpPr txBox="1"/>
          <p:nvPr/>
        </p:nvSpPr>
        <p:spPr>
          <a:xfrm>
            <a:off x="2468880" y="2697480"/>
            <a:ext cx="3200400" cy="457200"/>
          </a:xfrm>
          <a:prstGeom prst="rect">
            <a:avLst/>
          </a:prstGeom>
          <a:noFill/>
        </p:spPr>
        <p:txBody>
          <a:bodyPr wrap="square" anchor="t" lIns="0" rIns="0" tIns="0" bIns="0">
            <a:spAutoFit/>
          </a:bodyPr>
          <a:lstStyle/>
          <a:p>
            <a:pPr algn="l"/>
            <a:r>
              <a:rPr sz="1900" b="1" i="0">
                <a:solidFill>
                  <a:srgbClr val="57495C"/>
                </a:solidFill>
                <a:latin typeface="Century Gothic"/>
              </a:rPr>
              <a:t>Thinker</a:t>
            </a:r>
          </a:p>
        </p:txBody>
      </p:sp>
      <p:sp>
        <p:nvSpPr>
          <p:cNvPr id="7" name="TextBox 6"/>
          <p:cNvSpPr txBox="1"/>
          <p:nvPr/>
        </p:nvSpPr>
        <p:spPr>
          <a:xfrm>
            <a:off x="2468880" y="3246120"/>
            <a:ext cx="3200400" cy="1097280"/>
          </a:xfrm>
          <a:prstGeom prst="rect">
            <a:avLst/>
          </a:prstGeom>
          <a:noFill/>
        </p:spPr>
        <p:txBody>
          <a:bodyPr wrap="square" anchor="t" lIns="0" rIns="0" tIns="0" bIns="0">
            <a:spAutoFit/>
          </a:bodyPr>
          <a:lstStyle/>
          <a:p>
            <a:pPr algn="l"/>
            <a:r>
              <a:rPr sz="1350" b="0" i="0">
                <a:solidFill>
                  <a:srgbClr val="A6778D"/>
                </a:solidFill>
                <a:latin typeface="Century Gothic"/>
              </a:rPr>
              <a:t>You decide with logic, fairness, and objective analysis.</a:t>
            </a:r>
          </a:p>
        </p:txBody>
      </p:sp>
      <p:sp>
        <p:nvSpPr>
          <p:cNvPr id="8" name="Rounded Rectangle 7"/>
          <p:cNvSpPr/>
          <p:nvPr/>
        </p:nvSpPr>
        <p:spPr>
          <a:xfrm>
            <a:off x="6309360" y="2286000"/>
            <a:ext cx="5029200" cy="2286000"/>
          </a:xfrm>
          <a:prstGeom prst="roundRect">
            <a:avLst>
              <a:gd name="adj" fmla="val 1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720840" y="2651760"/>
            <a:ext cx="914400" cy="91440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3400" b="1">
                <a:solidFill>
                  <a:srgbClr val="FFFFFF"/>
                </a:solidFill>
                <a:latin typeface="Century Gothic"/>
              </a:rPr>
              <a:t>F</a:t>
            </a:r>
          </a:p>
        </p:txBody>
      </p:sp>
      <p:sp>
        <p:nvSpPr>
          <p:cNvPr id="10" name="TextBox 9"/>
          <p:cNvSpPr txBox="1"/>
          <p:nvPr/>
        </p:nvSpPr>
        <p:spPr>
          <a:xfrm>
            <a:off x="7955280" y="2697480"/>
            <a:ext cx="3200400" cy="457200"/>
          </a:xfrm>
          <a:prstGeom prst="rect">
            <a:avLst/>
          </a:prstGeom>
          <a:noFill/>
        </p:spPr>
        <p:txBody>
          <a:bodyPr wrap="square" anchor="t" lIns="0" rIns="0" tIns="0" bIns="0">
            <a:spAutoFit/>
          </a:bodyPr>
          <a:lstStyle/>
          <a:p>
            <a:pPr algn="l"/>
            <a:r>
              <a:rPr sz="1900" b="1" i="0">
                <a:solidFill>
                  <a:srgbClr val="57495C"/>
                </a:solidFill>
                <a:latin typeface="Century Gothic"/>
              </a:rPr>
              <a:t>Feeler</a:t>
            </a:r>
          </a:p>
        </p:txBody>
      </p:sp>
      <p:sp>
        <p:nvSpPr>
          <p:cNvPr id="11" name="TextBox 10"/>
          <p:cNvSpPr txBox="1"/>
          <p:nvPr/>
        </p:nvSpPr>
        <p:spPr>
          <a:xfrm>
            <a:off x="7955280" y="3246120"/>
            <a:ext cx="3200400" cy="1097280"/>
          </a:xfrm>
          <a:prstGeom prst="rect">
            <a:avLst/>
          </a:prstGeom>
          <a:noFill/>
        </p:spPr>
        <p:txBody>
          <a:bodyPr wrap="square" anchor="t" lIns="0" rIns="0" tIns="0" bIns="0">
            <a:spAutoFit/>
          </a:bodyPr>
          <a:lstStyle/>
          <a:p>
            <a:pPr algn="l"/>
            <a:r>
              <a:rPr sz="1350" b="0" i="0">
                <a:solidFill>
                  <a:srgbClr val="A6778D"/>
                </a:solidFill>
                <a:latin typeface="Century Gothic"/>
              </a:rPr>
              <a:t>You decide with values, empathy, and impact on people.</a:t>
            </a:r>
          </a:p>
        </p:txBody>
      </p:sp>
      <p:sp>
        <p:nvSpPr>
          <p:cNvPr id="12" name="Rounded Rectangle 11">
            <a:hlinkClick action="ppaction://hlinksldjump" r:id="rId2"/>
          </p:cNvPr>
          <p:cNvSpPr/>
          <p:nvPr/>
        </p:nvSpPr>
        <p:spPr>
          <a:xfrm>
            <a:off x="822960" y="5029200"/>
            <a:ext cx="3657600" cy="685800"/>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Next round  →</a:t>
            </a:r>
          </a:p>
        </p:txBody>
      </p:sp>
      <p:sp>
        <p:nvSpPr>
          <p:cNvPr id="13" name="TextBox 12"/>
          <p:cNvSpPr txBox="1"/>
          <p:nvPr/>
        </p:nvSpPr>
        <p:spPr>
          <a:xfrm>
            <a:off x="822960" y="6126480"/>
            <a:ext cx="10058400" cy="457200"/>
          </a:xfrm>
          <a:prstGeom prst="rect">
            <a:avLst/>
          </a:prstGeom>
          <a:noFill/>
        </p:spPr>
        <p:txBody>
          <a:bodyPr wrap="square" anchor="t" lIns="0" rIns="0" tIns="0" bIns="0">
            <a:spAutoFit/>
          </a:bodyPr>
          <a:lstStyle/>
          <a:p>
            <a:pPr algn="l"/>
            <a:r>
              <a:rPr sz="1300" b="0" i="1">
                <a:solidFill>
                  <a:srgbClr val="8A8090"/>
                </a:solidFill>
                <a:latin typeface="Century Gothic"/>
              </a:rPr>
              <a:t>Letter 3 of 4  ·  ✏  jot it down</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822960"/>
            <a:ext cx="10058400" cy="914400"/>
          </a:xfrm>
          <a:prstGeom prst="rect">
            <a:avLst/>
          </a:prstGeom>
          <a:noFill/>
        </p:spPr>
        <p:txBody>
          <a:bodyPr wrap="square" anchor="t" lIns="0" rIns="0" tIns="0" bIns="0">
            <a:spAutoFit/>
          </a:bodyPr>
          <a:lstStyle/>
          <a:p>
            <a:pPr algn="l"/>
            <a:r>
              <a:rPr sz="4000" b="1" i="0">
                <a:solidFill>
                  <a:srgbClr val="F07C98"/>
                </a:solidFill>
                <a:latin typeface="Elephant"/>
              </a:rPr>
              <a:t>ROUND 4</a:t>
            </a:r>
          </a:p>
        </p:txBody>
      </p:sp>
      <p:sp>
        <p:nvSpPr>
          <p:cNvPr id="3" name="TextBox 2"/>
          <p:cNvSpPr txBox="1"/>
          <p:nvPr/>
        </p:nvSpPr>
        <p:spPr>
          <a:xfrm>
            <a:off x="822960" y="1874519"/>
            <a:ext cx="10058400" cy="640080"/>
          </a:xfrm>
          <a:prstGeom prst="rect">
            <a:avLst/>
          </a:prstGeom>
          <a:noFill/>
        </p:spPr>
        <p:txBody>
          <a:bodyPr wrap="square" anchor="t" lIns="0" rIns="0" tIns="0" bIns="0">
            <a:spAutoFit/>
          </a:bodyPr>
          <a:lstStyle/>
          <a:p>
            <a:pPr algn="l"/>
            <a:r>
              <a:rPr sz="2800" b="1" i="0">
                <a:solidFill>
                  <a:srgbClr val="57495C"/>
                </a:solidFill>
                <a:latin typeface="Century Gothic"/>
              </a:rPr>
              <a:t>How You Live Your Life</a:t>
            </a:r>
          </a:p>
        </p:txBody>
      </p:sp>
      <p:sp>
        <p:nvSpPr>
          <p:cNvPr id="4" name="Rounded Rectangle 3"/>
          <p:cNvSpPr/>
          <p:nvPr/>
        </p:nvSpPr>
        <p:spPr>
          <a:xfrm>
            <a:off x="822960" y="2834640"/>
            <a:ext cx="5029200" cy="1737360"/>
          </a:xfrm>
          <a:prstGeom prst="roundRect">
            <a:avLst>
              <a:gd name="adj" fmla="val 12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143000" y="310896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2011680" y="3063240"/>
            <a:ext cx="3657600" cy="457200"/>
          </a:xfrm>
          <a:prstGeom prst="rect">
            <a:avLst/>
          </a:prstGeom>
          <a:noFill/>
        </p:spPr>
        <p:txBody>
          <a:bodyPr wrap="square" anchor="t" lIns="0" rIns="0" tIns="0" bIns="0">
            <a:spAutoFit/>
          </a:bodyPr>
          <a:lstStyle/>
          <a:p>
            <a:pPr algn="l"/>
            <a:r>
              <a:rPr sz="1800" b="1" i="0">
                <a:solidFill>
                  <a:srgbClr val="57495C"/>
                </a:solidFill>
                <a:latin typeface="Century Gothic"/>
              </a:rPr>
              <a:t>Judger</a:t>
            </a:r>
          </a:p>
        </p:txBody>
      </p:sp>
      <p:sp>
        <p:nvSpPr>
          <p:cNvPr id="7" name="TextBox 6"/>
          <p:cNvSpPr txBox="1"/>
          <p:nvPr/>
        </p:nvSpPr>
        <p:spPr>
          <a:xfrm>
            <a:off x="2011680" y="3566160"/>
            <a:ext cx="3657600" cy="914400"/>
          </a:xfrm>
          <a:prstGeom prst="rect">
            <a:avLst/>
          </a:prstGeom>
          <a:noFill/>
        </p:spPr>
        <p:txBody>
          <a:bodyPr wrap="square" anchor="t" lIns="0" rIns="0" tIns="0" bIns="0">
            <a:spAutoFit/>
          </a:bodyPr>
          <a:lstStyle/>
          <a:p>
            <a:pPr algn="l"/>
            <a:r>
              <a:rPr sz="1350" b="0" i="0">
                <a:solidFill>
                  <a:srgbClr val="A6778D"/>
                </a:solidFill>
                <a:latin typeface="Century Gothic"/>
              </a:rPr>
              <a:t>You like things planned, decided, and settled.</a:t>
            </a:r>
          </a:p>
        </p:txBody>
      </p:sp>
      <p:sp>
        <p:nvSpPr>
          <p:cNvPr id="8" name="Rounded Rectangle 7"/>
          <p:cNvSpPr/>
          <p:nvPr/>
        </p:nvSpPr>
        <p:spPr>
          <a:xfrm>
            <a:off x="6309360" y="2834640"/>
            <a:ext cx="5029200" cy="1737360"/>
          </a:xfrm>
          <a:prstGeom prst="roundRect">
            <a:avLst>
              <a:gd name="adj" fmla="val 12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629400" y="310896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10" name="TextBox 9"/>
          <p:cNvSpPr txBox="1"/>
          <p:nvPr/>
        </p:nvSpPr>
        <p:spPr>
          <a:xfrm>
            <a:off x="7498080" y="3063240"/>
            <a:ext cx="3657600" cy="457200"/>
          </a:xfrm>
          <a:prstGeom prst="rect">
            <a:avLst/>
          </a:prstGeom>
          <a:noFill/>
        </p:spPr>
        <p:txBody>
          <a:bodyPr wrap="square" anchor="t" lIns="0" rIns="0" tIns="0" bIns="0">
            <a:spAutoFit/>
          </a:bodyPr>
          <a:lstStyle/>
          <a:p>
            <a:pPr algn="l"/>
            <a:r>
              <a:rPr sz="1800" b="1" i="0">
                <a:solidFill>
                  <a:srgbClr val="57495C"/>
                </a:solidFill>
                <a:latin typeface="Century Gothic"/>
              </a:rPr>
              <a:t>Perceiver</a:t>
            </a:r>
          </a:p>
        </p:txBody>
      </p:sp>
      <p:sp>
        <p:nvSpPr>
          <p:cNvPr id="11" name="TextBox 10"/>
          <p:cNvSpPr txBox="1"/>
          <p:nvPr/>
        </p:nvSpPr>
        <p:spPr>
          <a:xfrm>
            <a:off x="7498080" y="3566160"/>
            <a:ext cx="3657600" cy="914400"/>
          </a:xfrm>
          <a:prstGeom prst="rect">
            <a:avLst/>
          </a:prstGeom>
          <a:noFill/>
        </p:spPr>
        <p:txBody>
          <a:bodyPr wrap="square" anchor="t" lIns="0" rIns="0" tIns="0" bIns="0">
            <a:spAutoFit/>
          </a:bodyPr>
          <a:lstStyle/>
          <a:p>
            <a:pPr algn="l"/>
            <a:r>
              <a:rPr sz="1350" b="0" i="0">
                <a:solidFill>
                  <a:srgbClr val="A6778D"/>
                </a:solidFill>
                <a:latin typeface="Century Gothic"/>
              </a:rPr>
              <a:t>You like options open, flexible, and spontaneous.</a:t>
            </a:r>
          </a:p>
        </p:txBody>
      </p:sp>
      <p:sp>
        <p:nvSpPr>
          <p:cNvPr id="12" name="Rounded Rectangle 11">
            <a:hlinkClick action="ppaction://hlinksldjump" r:id="rId2"/>
          </p:cNvPr>
          <p:cNvSpPr/>
          <p:nvPr/>
        </p:nvSpPr>
        <p:spPr>
          <a:xfrm>
            <a:off x="822960" y="5166360"/>
            <a:ext cx="3108960" cy="685800"/>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Start Round 4  →</a:t>
            </a:r>
          </a:p>
        </p:txBody>
      </p:sp>
      <p:sp>
        <p:nvSpPr>
          <p:cNvPr id="13" name="TextBox 12"/>
          <p:cNvSpPr txBox="1"/>
          <p:nvPr/>
        </p:nvSpPr>
        <p:spPr>
          <a:xfrm>
            <a:off x="822960" y="6263640"/>
            <a:ext cx="10058400" cy="365760"/>
          </a:xfrm>
          <a:prstGeom prst="rect">
            <a:avLst/>
          </a:prstGeom>
          <a:noFill/>
        </p:spPr>
        <p:txBody>
          <a:bodyPr wrap="square" anchor="t" lIns="0" rIns="0" tIns="0" bIns="0">
            <a:spAutoFit/>
          </a:bodyPr>
          <a:lstStyle/>
          <a:p>
            <a:pPr algn="l"/>
            <a:r>
              <a:rPr sz="1300" b="0" i="1">
                <a:solidFill>
                  <a:srgbClr val="8A8090"/>
                </a:solidFill>
                <a:latin typeface="Century Gothic"/>
              </a:rPr>
              <a:t>Nine cards. Pick the one that sounds more like you — and keep your running tally.</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like to have things decided, settled, and planned in advance</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like to keep things open and flexible — I prefer to adapt as I go</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1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make lists and check things off — organization keeps me sane</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lose lists or forget them — I deal with things as they come up</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2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feel satisfied and relieved when a decision is made and done</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feel a little confined when a decision is made — I prefer to keep options open</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3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a predictable schedule and get unsettled by last-minute changes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prefer spontaneous plans and actually enjoy last-minute changes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4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work steadily toward deadlines and finish well ahead of time</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work in bursts and often need the pressure of a deadline to get moving</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5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My living and work spaces are organized — everything has a place</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My spaces are a creative chaos that only I can navigate</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6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set goals and work systematically toward them</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follow inspiration and deal with goals loosely</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7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like to plan a trip in detail before leaving</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like to head out and see what happens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8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anchor="t" lIns="0" rIns="0" tIns="0" bIns="0">
            <a:spAutoFit/>
          </a:bodyPr>
          <a:lstStyle/>
          <a:p>
            <a:pPr algn="l"/>
            <a:r>
              <a:rPr sz="1300" b="1" i="0">
                <a:solidFill>
                  <a:srgbClr val="F07C98"/>
                </a:solidFill>
                <a:latin typeface="Century Gothic"/>
              </a:rPr>
              <a:t>ROUND 4 · HOW YOU LIVE YOUR LIFE</a:t>
            </a:r>
          </a:p>
        </p:txBody>
      </p:sp>
      <p:sp>
        <p:nvSpPr>
          <p:cNvPr id="3" name="TextBox 2"/>
          <p:cNvSpPr txBox="1"/>
          <p:nvPr/>
        </p:nvSpPr>
        <p:spPr>
          <a:xfrm>
            <a:off x="822960" y="914400"/>
            <a:ext cx="10515600" cy="640080"/>
          </a:xfrm>
          <a:prstGeom prst="rect">
            <a:avLst/>
          </a:prstGeom>
          <a:noFill/>
        </p:spPr>
        <p:txBody>
          <a:bodyPr wrap="square" anchor="t" lIns="0" rIns="0" tIns="0" bIns="0">
            <a:spAutoFit/>
          </a:bodyPr>
          <a:lstStyle/>
          <a:p>
            <a:pPr algn="l"/>
            <a:r>
              <a:rPr sz="2800" b="1" i="0">
                <a:solidFill>
                  <a:srgbClr val="57495C"/>
                </a:solidFill>
                <a:latin typeface="Century Gothic"/>
              </a:rPr>
              <a:t>Which sounds more like you?</a:t>
            </a:r>
          </a:p>
        </p:txBody>
      </p:sp>
      <p:sp>
        <p:nvSpPr>
          <p:cNvPr id="4" name="Rounded Rectangle 3">
            <a:hlinkClick action="ppaction://hlinksldjump" r:id="rId2"/>
          </p:cNvPr>
          <p:cNvSpPr/>
          <p:nvPr/>
        </p:nvSpPr>
        <p:spPr>
          <a:xfrm>
            <a:off x="8229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a:hlinkClick action="ppaction://hlinksldjump" r:id="rId2"/>
          </p:cNvPr>
          <p:cNvSpPr/>
          <p:nvPr/>
        </p:nvSpPr>
        <p:spPr>
          <a:xfrm>
            <a:off x="11430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J</a:t>
            </a:r>
          </a:p>
        </p:txBody>
      </p:sp>
      <p:sp>
        <p:nvSpPr>
          <p:cNvPr id="6" name="TextBox 5"/>
          <p:cNvSpPr txBox="1"/>
          <p:nvPr/>
        </p:nvSpPr>
        <p:spPr>
          <a:xfrm>
            <a:off x="11887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feel stressed by open-ended, unresolved situations</a:t>
            </a:r>
          </a:p>
        </p:txBody>
      </p:sp>
      <p:sp>
        <p:nvSpPr>
          <p:cNvPr id="7" name="Rounded Rectangle 6">
            <a:hlinkClick action="ppaction://hlinksldjump" r:id="rId2"/>
          </p:cNvPr>
          <p:cNvSpPr/>
          <p:nvPr/>
        </p:nvSpPr>
        <p:spPr>
          <a:xfrm>
            <a:off x="6309360" y="1920240"/>
            <a:ext cx="5029200" cy="3291840"/>
          </a:xfrm>
          <a:prstGeom prst="roundRect">
            <a:avLst>
              <a:gd name="adj" fmla="val 7000"/>
            </a:avLst>
          </a:prstGeom>
          <a:solidFill>
            <a:srgbClr val="FFFFFF"/>
          </a:solidFill>
          <a:ln w="22225">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a:hlinkClick action="ppaction://hlinksldjump" r:id="rId2"/>
          </p:cNvPr>
          <p:cNvSpPr/>
          <p:nvPr/>
        </p:nvSpPr>
        <p:spPr>
          <a:xfrm>
            <a:off x="6629400" y="2240280"/>
            <a:ext cx="640080" cy="64008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400" b="1">
                <a:solidFill>
                  <a:srgbClr val="FFFFFF"/>
                </a:solidFill>
                <a:latin typeface="Century Gothic"/>
              </a:rPr>
              <a:t>P</a:t>
            </a:r>
          </a:p>
        </p:txBody>
      </p:sp>
      <p:sp>
        <p:nvSpPr>
          <p:cNvPr id="9" name="TextBox 8"/>
          <p:cNvSpPr txBox="1"/>
          <p:nvPr/>
        </p:nvSpPr>
        <p:spPr>
          <a:xfrm>
            <a:off x="6675120" y="3154680"/>
            <a:ext cx="4297680" cy="1828800"/>
          </a:xfrm>
          <a:prstGeom prst="rect">
            <a:avLst/>
          </a:prstGeom>
          <a:noFill/>
        </p:spPr>
        <p:txBody>
          <a:bodyPr wrap="square" anchor="t" lIns="0" rIns="0" tIns="0" bIns="0">
            <a:spAutoFit/>
          </a:bodyPr>
          <a:lstStyle/>
          <a:p>
            <a:pPr algn="l"/>
            <a:r>
              <a:rPr sz="1650" b="0" i="0">
                <a:solidFill>
                  <a:srgbClr val="57495C"/>
                </a:solidFill>
                <a:latin typeface="Century Gothic"/>
              </a:rPr>
              <a:t>I feel stressed by over-planning and rigid schedules</a:t>
            </a:r>
          </a:p>
        </p:txBody>
      </p:sp>
      <p:sp>
        <p:nvSpPr>
          <p:cNvPr id="10" name="TextBox 9"/>
          <p:cNvSpPr txBox="1"/>
          <p:nvPr/>
        </p:nvSpPr>
        <p:spPr>
          <a:xfrm>
            <a:off x="822960" y="5623560"/>
            <a:ext cx="10515600" cy="365760"/>
          </a:xfrm>
          <a:prstGeom prst="rect">
            <a:avLst/>
          </a:prstGeom>
          <a:noFill/>
        </p:spPr>
        <p:txBody>
          <a:bodyPr wrap="square" anchor="t" lIns="0" rIns="0" tIns="0" bIns="0">
            <a:spAutoFit/>
          </a:bodyPr>
          <a:lstStyle/>
          <a:p>
            <a:pPr algn="l"/>
            <a:r>
              <a:rPr sz="1300" b="0" i="1">
                <a:solidFill>
                  <a:srgbClr val="8A8090"/>
                </a:solidFill>
                <a:latin typeface="Century Gothic"/>
              </a:rPr>
              <a:t>Card 9 of 9 · click your answer</a:t>
            </a:r>
          </a:p>
        </p:txBody>
      </p:sp>
      <p:sp>
        <p:nvSpPr>
          <p:cNvPr id="11" name="TextBox 10"/>
          <p:cNvSpPr txBox="1"/>
          <p:nvPr/>
        </p:nvSpPr>
        <p:spPr>
          <a:xfrm>
            <a:off x="822960" y="5989320"/>
            <a:ext cx="10515600" cy="365760"/>
          </a:xfrm>
          <a:prstGeom prst="rect">
            <a:avLst/>
          </a:prstGeom>
          <a:noFill/>
        </p:spPr>
        <p:txBody>
          <a:bodyPr wrap="square" anchor="t" lIns="0" rIns="0" tIns="0" bIns="0">
            <a:spAutoFit/>
          </a:bodyPr>
          <a:lstStyle/>
          <a:p>
            <a:pPr algn="l"/>
            <a:r>
              <a:rPr sz="1200" b="0" i="1">
                <a:solidFill>
                  <a:srgbClr val="8A8090"/>
                </a:solidFill>
                <a:latin typeface="Century Gothic"/>
              </a:rPr>
              <a:t>Keep a quiet tally of your letters — you will need the winner at the end of the round.</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640080"/>
            <a:ext cx="10058400" cy="731520"/>
          </a:xfrm>
          <a:prstGeom prst="rect">
            <a:avLst/>
          </a:prstGeom>
          <a:noFill/>
        </p:spPr>
        <p:txBody>
          <a:bodyPr wrap="square" anchor="t" lIns="0" rIns="0" tIns="0" bIns="0">
            <a:spAutoFit/>
          </a:bodyPr>
          <a:lstStyle/>
          <a:p>
            <a:pPr algn="l"/>
            <a:r>
              <a:rPr sz="3200" b="1" i="0">
                <a:solidFill>
                  <a:srgbClr val="57495C"/>
                </a:solidFill>
                <a:latin typeface="Century Gothic"/>
              </a:rPr>
              <a:t>Round 4 tally</a:t>
            </a:r>
          </a:p>
        </p:txBody>
      </p:sp>
      <p:sp>
        <p:nvSpPr>
          <p:cNvPr id="3" name="TextBox 2"/>
          <p:cNvSpPr txBox="1"/>
          <p:nvPr/>
        </p:nvSpPr>
        <p:spPr>
          <a:xfrm>
            <a:off x="822960" y="1463040"/>
            <a:ext cx="10515600" cy="457200"/>
          </a:xfrm>
          <a:prstGeom prst="rect">
            <a:avLst/>
          </a:prstGeom>
          <a:noFill/>
        </p:spPr>
        <p:txBody>
          <a:bodyPr wrap="square" anchor="t" lIns="0" rIns="0" tIns="0" bIns="0">
            <a:spAutoFit/>
          </a:bodyPr>
          <a:lstStyle/>
          <a:p>
            <a:pPr algn="l"/>
            <a:r>
              <a:rPr sz="1700" b="0" i="0">
                <a:solidFill>
                  <a:srgbClr val="A6778D"/>
                </a:solidFill>
                <a:latin typeface="Century Gothic"/>
              </a:rPr>
              <a:t>Which letter did you choose more? Write it down.</a:t>
            </a:r>
          </a:p>
        </p:txBody>
      </p:sp>
      <p:sp>
        <p:nvSpPr>
          <p:cNvPr id="4" name="Rounded Rectangle 3"/>
          <p:cNvSpPr/>
          <p:nvPr/>
        </p:nvSpPr>
        <p:spPr>
          <a:xfrm>
            <a:off x="822960" y="2286000"/>
            <a:ext cx="5029200" cy="2286000"/>
          </a:xfrm>
          <a:prstGeom prst="roundRect">
            <a:avLst>
              <a:gd name="adj" fmla="val 1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234440" y="2651760"/>
            <a:ext cx="914400" cy="91440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3400" b="1">
                <a:solidFill>
                  <a:srgbClr val="FFFFFF"/>
                </a:solidFill>
                <a:latin typeface="Century Gothic"/>
              </a:rPr>
              <a:t>J</a:t>
            </a:r>
          </a:p>
        </p:txBody>
      </p:sp>
      <p:sp>
        <p:nvSpPr>
          <p:cNvPr id="6" name="TextBox 5"/>
          <p:cNvSpPr txBox="1"/>
          <p:nvPr/>
        </p:nvSpPr>
        <p:spPr>
          <a:xfrm>
            <a:off x="2468880" y="2697480"/>
            <a:ext cx="3200400" cy="457200"/>
          </a:xfrm>
          <a:prstGeom prst="rect">
            <a:avLst/>
          </a:prstGeom>
          <a:noFill/>
        </p:spPr>
        <p:txBody>
          <a:bodyPr wrap="square" anchor="t" lIns="0" rIns="0" tIns="0" bIns="0">
            <a:spAutoFit/>
          </a:bodyPr>
          <a:lstStyle/>
          <a:p>
            <a:pPr algn="l"/>
            <a:r>
              <a:rPr sz="1900" b="1" i="0">
                <a:solidFill>
                  <a:srgbClr val="57495C"/>
                </a:solidFill>
                <a:latin typeface="Century Gothic"/>
              </a:rPr>
              <a:t>Judger</a:t>
            </a:r>
          </a:p>
        </p:txBody>
      </p:sp>
      <p:sp>
        <p:nvSpPr>
          <p:cNvPr id="7" name="TextBox 6"/>
          <p:cNvSpPr txBox="1"/>
          <p:nvPr/>
        </p:nvSpPr>
        <p:spPr>
          <a:xfrm>
            <a:off x="2468880" y="3246120"/>
            <a:ext cx="3200400" cy="1097280"/>
          </a:xfrm>
          <a:prstGeom prst="rect">
            <a:avLst/>
          </a:prstGeom>
          <a:noFill/>
        </p:spPr>
        <p:txBody>
          <a:bodyPr wrap="square" anchor="t" lIns="0" rIns="0" tIns="0" bIns="0">
            <a:spAutoFit/>
          </a:bodyPr>
          <a:lstStyle/>
          <a:p>
            <a:pPr algn="l"/>
            <a:r>
              <a:rPr sz="1350" b="0" i="0">
                <a:solidFill>
                  <a:srgbClr val="A6778D"/>
                </a:solidFill>
                <a:latin typeface="Century Gothic"/>
              </a:rPr>
              <a:t>You like things planned, decided, and settled.</a:t>
            </a:r>
          </a:p>
        </p:txBody>
      </p:sp>
      <p:sp>
        <p:nvSpPr>
          <p:cNvPr id="8" name="Rounded Rectangle 7"/>
          <p:cNvSpPr/>
          <p:nvPr/>
        </p:nvSpPr>
        <p:spPr>
          <a:xfrm>
            <a:off x="6309360" y="2286000"/>
            <a:ext cx="5029200" cy="2286000"/>
          </a:xfrm>
          <a:prstGeom prst="roundRect">
            <a:avLst>
              <a:gd name="adj" fmla="val 1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720840" y="2651760"/>
            <a:ext cx="914400" cy="914400"/>
          </a:xfrm>
          <a:prstGeom prst="ellipse">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3400" b="1">
                <a:solidFill>
                  <a:srgbClr val="FFFFFF"/>
                </a:solidFill>
                <a:latin typeface="Century Gothic"/>
              </a:rPr>
              <a:t>P</a:t>
            </a:r>
          </a:p>
        </p:txBody>
      </p:sp>
      <p:sp>
        <p:nvSpPr>
          <p:cNvPr id="10" name="TextBox 9"/>
          <p:cNvSpPr txBox="1"/>
          <p:nvPr/>
        </p:nvSpPr>
        <p:spPr>
          <a:xfrm>
            <a:off x="7955280" y="2697480"/>
            <a:ext cx="3200400" cy="457200"/>
          </a:xfrm>
          <a:prstGeom prst="rect">
            <a:avLst/>
          </a:prstGeom>
          <a:noFill/>
        </p:spPr>
        <p:txBody>
          <a:bodyPr wrap="square" anchor="t" lIns="0" rIns="0" tIns="0" bIns="0">
            <a:spAutoFit/>
          </a:bodyPr>
          <a:lstStyle/>
          <a:p>
            <a:pPr algn="l"/>
            <a:r>
              <a:rPr sz="1900" b="1" i="0">
                <a:solidFill>
                  <a:srgbClr val="57495C"/>
                </a:solidFill>
                <a:latin typeface="Century Gothic"/>
              </a:rPr>
              <a:t>Perceiver</a:t>
            </a:r>
          </a:p>
        </p:txBody>
      </p:sp>
      <p:sp>
        <p:nvSpPr>
          <p:cNvPr id="11" name="TextBox 10"/>
          <p:cNvSpPr txBox="1"/>
          <p:nvPr/>
        </p:nvSpPr>
        <p:spPr>
          <a:xfrm>
            <a:off x="7955280" y="3246120"/>
            <a:ext cx="3200400" cy="1097280"/>
          </a:xfrm>
          <a:prstGeom prst="rect">
            <a:avLst/>
          </a:prstGeom>
          <a:noFill/>
        </p:spPr>
        <p:txBody>
          <a:bodyPr wrap="square" anchor="t" lIns="0" rIns="0" tIns="0" bIns="0">
            <a:spAutoFit/>
          </a:bodyPr>
          <a:lstStyle/>
          <a:p>
            <a:pPr algn="l"/>
            <a:r>
              <a:rPr sz="1350" b="0" i="0">
                <a:solidFill>
                  <a:srgbClr val="A6778D"/>
                </a:solidFill>
                <a:latin typeface="Century Gothic"/>
              </a:rPr>
              <a:t>You like options open, flexible, and spontaneous.</a:t>
            </a:r>
          </a:p>
        </p:txBody>
      </p:sp>
      <p:sp>
        <p:nvSpPr>
          <p:cNvPr id="12" name="Rounded Rectangle 11">
            <a:hlinkClick action="ppaction://hlinksldjump" r:id="rId2"/>
          </p:cNvPr>
          <p:cNvSpPr/>
          <p:nvPr/>
        </p:nvSpPr>
        <p:spPr>
          <a:xfrm>
            <a:off x="822960" y="5029200"/>
            <a:ext cx="3657600" cy="685800"/>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Build your type  →</a:t>
            </a:r>
          </a:p>
        </p:txBody>
      </p:sp>
      <p:sp>
        <p:nvSpPr>
          <p:cNvPr id="13" name="TextBox 12"/>
          <p:cNvSpPr txBox="1"/>
          <p:nvPr/>
        </p:nvSpPr>
        <p:spPr>
          <a:xfrm>
            <a:off x="822960" y="6126480"/>
            <a:ext cx="10058400" cy="457200"/>
          </a:xfrm>
          <a:prstGeom prst="rect">
            <a:avLst/>
          </a:prstGeom>
          <a:noFill/>
        </p:spPr>
        <p:txBody>
          <a:bodyPr wrap="square" anchor="t" lIns="0" rIns="0" tIns="0" bIns="0">
            <a:spAutoFit/>
          </a:bodyPr>
          <a:lstStyle/>
          <a:p>
            <a:pPr algn="l"/>
            <a:r>
              <a:rPr sz="1300" b="0" i="1">
                <a:solidFill>
                  <a:srgbClr val="8A8090"/>
                </a:solidFill>
                <a:latin typeface="Century Gothic"/>
              </a:rPr>
              <a:t>Letter 4 of 4  ·  ✏  jot it down</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640080"/>
            <a:ext cx="10058400" cy="731520"/>
          </a:xfrm>
          <a:prstGeom prst="rect">
            <a:avLst/>
          </a:prstGeom>
          <a:noFill/>
        </p:spPr>
        <p:txBody>
          <a:bodyPr wrap="square" anchor="t" lIns="0" rIns="0" tIns="0" bIns="0">
            <a:spAutoFit/>
          </a:bodyPr>
          <a:lstStyle/>
          <a:p>
            <a:pPr algn="l"/>
            <a:r>
              <a:rPr sz="3000" b="1" i="0">
                <a:solidFill>
                  <a:srgbClr val="57495C"/>
                </a:solidFill>
                <a:latin typeface="Century Gothic"/>
              </a:rPr>
              <a:t>Put your four letters together</a:t>
            </a:r>
          </a:p>
        </p:txBody>
      </p:sp>
      <p:sp>
        <p:nvSpPr>
          <p:cNvPr id="3" name="Rounded Rectangle 2"/>
          <p:cNvSpPr/>
          <p:nvPr/>
        </p:nvSpPr>
        <p:spPr>
          <a:xfrm>
            <a:off x="1280160" y="1920240"/>
            <a:ext cx="2103120" cy="1554480"/>
          </a:xfrm>
          <a:prstGeom prst="roundRect">
            <a:avLst>
              <a:gd name="adj" fmla="val 10000"/>
            </a:avLst>
          </a:prstGeom>
          <a:solidFill>
            <a:srgbClr val="FFFFFF"/>
          </a:solidFill>
          <a:ln w="25400">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280160" y="2286000"/>
            <a:ext cx="2103120" cy="640080"/>
          </a:xfrm>
          <a:prstGeom prst="rect">
            <a:avLst/>
          </a:prstGeom>
          <a:noFill/>
        </p:spPr>
        <p:txBody>
          <a:bodyPr wrap="square" anchor="t" lIns="0" rIns="0" tIns="0" bIns="0">
            <a:spAutoFit/>
          </a:bodyPr>
          <a:lstStyle/>
          <a:p>
            <a:pPr algn="ctr"/>
            <a:r>
              <a:rPr sz="2600" b="1" i="0">
                <a:solidFill>
                  <a:srgbClr val="F07C98"/>
                </a:solidFill>
                <a:latin typeface="Century Gothic"/>
              </a:rPr>
              <a:t>E / I</a:t>
            </a:r>
          </a:p>
        </p:txBody>
      </p:sp>
      <p:sp>
        <p:nvSpPr>
          <p:cNvPr id="5" name="TextBox 4"/>
          <p:cNvSpPr txBox="1"/>
          <p:nvPr/>
        </p:nvSpPr>
        <p:spPr>
          <a:xfrm>
            <a:off x="1280160" y="2971800"/>
            <a:ext cx="2103120" cy="365760"/>
          </a:xfrm>
          <a:prstGeom prst="rect">
            <a:avLst/>
          </a:prstGeom>
          <a:noFill/>
        </p:spPr>
        <p:txBody>
          <a:bodyPr wrap="square" anchor="t" lIns="0" rIns="0" tIns="0" bIns="0">
            <a:spAutoFit/>
          </a:bodyPr>
          <a:lstStyle/>
          <a:p>
            <a:pPr algn="ctr"/>
            <a:r>
              <a:rPr sz="1200" b="0" i="0">
                <a:solidFill>
                  <a:srgbClr val="8A8090"/>
                </a:solidFill>
                <a:latin typeface="Century Gothic"/>
              </a:rPr>
              <a:t>Round 1</a:t>
            </a:r>
          </a:p>
        </p:txBody>
      </p:sp>
      <p:sp>
        <p:nvSpPr>
          <p:cNvPr id="6" name="Rounded Rectangle 5"/>
          <p:cNvSpPr/>
          <p:nvPr/>
        </p:nvSpPr>
        <p:spPr>
          <a:xfrm>
            <a:off x="3794760" y="1920240"/>
            <a:ext cx="2103120" cy="1554480"/>
          </a:xfrm>
          <a:prstGeom prst="roundRect">
            <a:avLst>
              <a:gd name="adj" fmla="val 10000"/>
            </a:avLst>
          </a:prstGeom>
          <a:solidFill>
            <a:srgbClr val="FFFFFF"/>
          </a:solidFill>
          <a:ln w="25400">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794760" y="2286000"/>
            <a:ext cx="2103120" cy="640080"/>
          </a:xfrm>
          <a:prstGeom prst="rect">
            <a:avLst/>
          </a:prstGeom>
          <a:noFill/>
        </p:spPr>
        <p:txBody>
          <a:bodyPr wrap="square" anchor="t" lIns="0" rIns="0" tIns="0" bIns="0">
            <a:spAutoFit/>
          </a:bodyPr>
          <a:lstStyle/>
          <a:p>
            <a:pPr algn="ctr"/>
            <a:r>
              <a:rPr sz="2600" b="1" i="0">
                <a:solidFill>
                  <a:srgbClr val="F07C98"/>
                </a:solidFill>
                <a:latin typeface="Century Gothic"/>
              </a:rPr>
              <a:t>S / N</a:t>
            </a:r>
          </a:p>
        </p:txBody>
      </p:sp>
      <p:sp>
        <p:nvSpPr>
          <p:cNvPr id="8" name="TextBox 7"/>
          <p:cNvSpPr txBox="1"/>
          <p:nvPr/>
        </p:nvSpPr>
        <p:spPr>
          <a:xfrm>
            <a:off x="3794760" y="2971800"/>
            <a:ext cx="2103120" cy="365760"/>
          </a:xfrm>
          <a:prstGeom prst="rect">
            <a:avLst/>
          </a:prstGeom>
          <a:noFill/>
        </p:spPr>
        <p:txBody>
          <a:bodyPr wrap="square" anchor="t" lIns="0" rIns="0" tIns="0" bIns="0">
            <a:spAutoFit/>
          </a:bodyPr>
          <a:lstStyle/>
          <a:p>
            <a:pPr algn="ctr"/>
            <a:r>
              <a:rPr sz="1200" b="0" i="0">
                <a:solidFill>
                  <a:srgbClr val="8A8090"/>
                </a:solidFill>
                <a:latin typeface="Century Gothic"/>
              </a:rPr>
              <a:t>Round 2</a:t>
            </a:r>
          </a:p>
        </p:txBody>
      </p:sp>
      <p:sp>
        <p:nvSpPr>
          <p:cNvPr id="9" name="Rounded Rectangle 8"/>
          <p:cNvSpPr/>
          <p:nvPr/>
        </p:nvSpPr>
        <p:spPr>
          <a:xfrm>
            <a:off x="6309360" y="1920240"/>
            <a:ext cx="2103120" cy="1554480"/>
          </a:xfrm>
          <a:prstGeom prst="roundRect">
            <a:avLst>
              <a:gd name="adj" fmla="val 10000"/>
            </a:avLst>
          </a:prstGeom>
          <a:solidFill>
            <a:srgbClr val="FFFFFF"/>
          </a:solidFill>
          <a:ln w="25400">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09360" y="2286000"/>
            <a:ext cx="2103120" cy="640080"/>
          </a:xfrm>
          <a:prstGeom prst="rect">
            <a:avLst/>
          </a:prstGeom>
          <a:noFill/>
        </p:spPr>
        <p:txBody>
          <a:bodyPr wrap="square" anchor="t" lIns="0" rIns="0" tIns="0" bIns="0">
            <a:spAutoFit/>
          </a:bodyPr>
          <a:lstStyle/>
          <a:p>
            <a:pPr algn="ctr"/>
            <a:r>
              <a:rPr sz="2600" b="1" i="0">
                <a:solidFill>
                  <a:srgbClr val="F07C98"/>
                </a:solidFill>
                <a:latin typeface="Century Gothic"/>
              </a:rPr>
              <a:t>T / F</a:t>
            </a:r>
          </a:p>
        </p:txBody>
      </p:sp>
      <p:sp>
        <p:nvSpPr>
          <p:cNvPr id="11" name="TextBox 10"/>
          <p:cNvSpPr txBox="1"/>
          <p:nvPr/>
        </p:nvSpPr>
        <p:spPr>
          <a:xfrm>
            <a:off x="6309360" y="2971800"/>
            <a:ext cx="2103120" cy="365760"/>
          </a:xfrm>
          <a:prstGeom prst="rect">
            <a:avLst/>
          </a:prstGeom>
          <a:noFill/>
        </p:spPr>
        <p:txBody>
          <a:bodyPr wrap="square" anchor="t" lIns="0" rIns="0" tIns="0" bIns="0">
            <a:spAutoFit/>
          </a:bodyPr>
          <a:lstStyle/>
          <a:p>
            <a:pPr algn="ctr"/>
            <a:r>
              <a:rPr sz="1200" b="0" i="0">
                <a:solidFill>
                  <a:srgbClr val="8A8090"/>
                </a:solidFill>
                <a:latin typeface="Century Gothic"/>
              </a:rPr>
              <a:t>Round 3</a:t>
            </a:r>
          </a:p>
        </p:txBody>
      </p:sp>
      <p:sp>
        <p:nvSpPr>
          <p:cNvPr id="12" name="Rounded Rectangle 11"/>
          <p:cNvSpPr/>
          <p:nvPr/>
        </p:nvSpPr>
        <p:spPr>
          <a:xfrm>
            <a:off x="8823960" y="1920240"/>
            <a:ext cx="2103120" cy="1554480"/>
          </a:xfrm>
          <a:prstGeom prst="roundRect">
            <a:avLst>
              <a:gd name="adj" fmla="val 10000"/>
            </a:avLst>
          </a:prstGeom>
          <a:solidFill>
            <a:srgbClr val="FFFFFF"/>
          </a:solidFill>
          <a:ln w="25400">
            <a:solidFill>
              <a:srgbClr val="F07C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823960" y="2286000"/>
            <a:ext cx="2103120" cy="640080"/>
          </a:xfrm>
          <a:prstGeom prst="rect">
            <a:avLst/>
          </a:prstGeom>
          <a:noFill/>
        </p:spPr>
        <p:txBody>
          <a:bodyPr wrap="square" anchor="t" lIns="0" rIns="0" tIns="0" bIns="0">
            <a:spAutoFit/>
          </a:bodyPr>
          <a:lstStyle/>
          <a:p>
            <a:pPr algn="ctr"/>
            <a:r>
              <a:rPr sz="2600" b="1" i="0">
                <a:solidFill>
                  <a:srgbClr val="F07C98"/>
                </a:solidFill>
                <a:latin typeface="Century Gothic"/>
              </a:rPr>
              <a:t>J / P</a:t>
            </a:r>
          </a:p>
        </p:txBody>
      </p:sp>
      <p:sp>
        <p:nvSpPr>
          <p:cNvPr id="14" name="TextBox 13"/>
          <p:cNvSpPr txBox="1"/>
          <p:nvPr/>
        </p:nvSpPr>
        <p:spPr>
          <a:xfrm>
            <a:off x="8823960" y="2971800"/>
            <a:ext cx="2103120" cy="365760"/>
          </a:xfrm>
          <a:prstGeom prst="rect">
            <a:avLst/>
          </a:prstGeom>
          <a:noFill/>
        </p:spPr>
        <p:txBody>
          <a:bodyPr wrap="square" anchor="t" lIns="0" rIns="0" tIns="0" bIns="0">
            <a:spAutoFit/>
          </a:bodyPr>
          <a:lstStyle/>
          <a:p>
            <a:pPr algn="ctr"/>
            <a:r>
              <a:rPr sz="1200" b="0" i="0">
                <a:solidFill>
                  <a:srgbClr val="8A8090"/>
                </a:solidFill>
                <a:latin typeface="Century Gothic"/>
              </a:rPr>
              <a:t>Round 4</a:t>
            </a:r>
          </a:p>
        </p:txBody>
      </p:sp>
      <p:sp>
        <p:nvSpPr>
          <p:cNvPr id="15" name="TextBox 14"/>
          <p:cNvSpPr txBox="1"/>
          <p:nvPr/>
        </p:nvSpPr>
        <p:spPr>
          <a:xfrm>
            <a:off x="822960" y="4023360"/>
            <a:ext cx="10515600" cy="457200"/>
          </a:xfrm>
          <a:prstGeom prst="rect">
            <a:avLst/>
          </a:prstGeom>
          <a:noFill/>
        </p:spPr>
        <p:txBody>
          <a:bodyPr wrap="square" anchor="t" lIns="0" rIns="0" tIns="0" bIns="0">
            <a:spAutoFit/>
          </a:bodyPr>
          <a:lstStyle/>
          <a:p>
            <a:pPr algn="l"/>
            <a:r>
              <a:rPr sz="1600" b="0" i="0">
                <a:solidFill>
                  <a:srgbClr val="A6778D"/>
                </a:solidFill>
                <a:latin typeface="Century Gothic"/>
              </a:rPr>
              <a:t>In order, your letters spell your four-letter type — like E N F P.</a:t>
            </a:r>
          </a:p>
        </p:txBody>
      </p:sp>
      <p:sp>
        <p:nvSpPr>
          <p:cNvPr id="16" name="Rounded Rectangle 15">
            <a:hlinkClick action="ppaction://hlinksldjump" r:id="rId2"/>
          </p:cNvPr>
          <p:cNvSpPr/>
          <p:nvPr/>
        </p:nvSpPr>
        <p:spPr>
          <a:xfrm>
            <a:off x="822960" y="4892040"/>
            <a:ext cx="3840480" cy="685800"/>
          </a:xfrm>
          <a:prstGeom prst="roundRect">
            <a:avLst>
              <a:gd name="adj" fmla="val 35000"/>
            </a:avLst>
          </a:prstGeom>
          <a:solidFill>
            <a:srgbClr val="F07C9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600" b="1">
                <a:solidFill>
                  <a:srgbClr val="FFFFFF"/>
                </a:solidFill>
                <a:latin typeface="Century Gothic"/>
              </a:rPr>
              <a:t>Find your type  →</a:t>
            </a:r>
          </a:p>
        </p:txBody>
      </p:sp>
      <p:sp>
        <p:nvSpPr>
          <p:cNvPr id="17" name="TextBox 16"/>
          <p:cNvSpPr txBox="1"/>
          <p:nvPr/>
        </p:nvSpPr>
        <p:spPr>
          <a:xfrm>
            <a:off x="822960" y="6126480"/>
            <a:ext cx="10058400" cy="365760"/>
          </a:xfrm>
          <a:prstGeom prst="rect">
            <a:avLst/>
          </a:prstGeom>
          <a:noFill/>
        </p:spPr>
        <p:txBody>
          <a:bodyPr wrap="square" anchor="t" lIns="0" rIns="0" tIns="0" bIns="0">
            <a:spAutoFit/>
          </a:bodyPr>
          <a:lstStyle/>
          <a:p>
            <a:pPr algn="l"/>
            <a:r>
              <a:rPr sz="1300" b="0" i="1">
                <a:solidFill>
                  <a:srgbClr val="8A8090"/>
                </a:solidFill>
                <a:latin typeface="Century Gothic"/>
              </a:rPr>
              <a:t>On the next slide, click your type to see your result.</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10515600" cy="640080"/>
          </a:xfrm>
          <a:prstGeom prst="rect">
            <a:avLst/>
          </a:prstGeom>
          <a:noFill/>
        </p:spPr>
        <p:txBody>
          <a:bodyPr wrap="square" anchor="t" lIns="0" rIns="0" tIns="0" bIns="0">
            <a:spAutoFit/>
          </a:bodyPr>
          <a:lstStyle/>
          <a:p>
            <a:pPr algn="l"/>
            <a:r>
              <a:rPr sz="3000" b="1" i="0">
                <a:solidFill>
                  <a:srgbClr val="57495C"/>
                </a:solidFill>
                <a:latin typeface="Century Gothic"/>
              </a:rPr>
              <a:t>Click your type</a:t>
            </a:r>
          </a:p>
        </p:txBody>
      </p:sp>
      <p:sp>
        <p:nvSpPr>
          <p:cNvPr id="3" name="Rounded Rectangle 2"/>
          <p:cNvSpPr/>
          <p:nvPr/>
        </p:nvSpPr>
        <p:spPr>
          <a:xfrm>
            <a:off x="685800" y="1325880"/>
            <a:ext cx="2606040" cy="566928"/>
          </a:xfrm>
          <a:prstGeom prst="roundRect">
            <a:avLst>
              <a:gd name="adj" fmla="val 30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500" b="1">
                <a:solidFill>
                  <a:srgbClr val="FFFFFF"/>
                </a:solidFill>
                <a:latin typeface="Century Gothic"/>
              </a:rPr>
              <a:t>EMPATHIST</a:t>
            </a:r>
          </a:p>
        </p:txBody>
      </p:sp>
      <p:sp>
        <p:nvSpPr>
          <p:cNvPr id="4" name="Rounded Rectangle 3">
            <a:hlinkClick action="ppaction://hlinksldjump" r:id="rId2"/>
          </p:cNvPr>
          <p:cNvSpPr/>
          <p:nvPr/>
        </p:nvSpPr>
        <p:spPr>
          <a:xfrm>
            <a:off x="685800" y="2103120"/>
            <a:ext cx="2606040" cy="749808"/>
          </a:xfrm>
          <a:prstGeom prst="roundRect">
            <a:avLst>
              <a:gd name="adj" fmla="val 18000"/>
            </a:avLst>
          </a:prstGeom>
          <a:solidFill>
            <a:srgbClr val="FFFFFF"/>
          </a:solidFill>
          <a:ln w="25400">
            <a:solidFill>
              <a:srgbClr val="C4607A"/>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C4607A"/>
                </a:solidFill>
                <a:latin typeface="Century Gothic"/>
              </a:rPr>
              <a:t>ENFP</a:t>
            </a:r>
          </a:p>
        </p:txBody>
      </p:sp>
      <p:sp>
        <p:nvSpPr>
          <p:cNvPr id="5" name="Rounded Rectangle 4">
            <a:hlinkClick action="ppaction://hlinksldjump" r:id="rId3"/>
          </p:cNvPr>
          <p:cNvSpPr/>
          <p:nvPr/>
        </p:nvSpPr>
        <p:spPr>
          <a:xfrm>
            <a:off x="685800" y="3035808"/>
            <a:ext cx="2606040" cy="749808"/>
          </a:xfrm>
          <a:prstGeom prst="roundRect">
            <a:avLst>
              <a:gd name="adj" fmla="val 18000"/>
            </a:avLst>
          </a:prstGeom>
          <a:solidFill>
            <a:srgbClr val="FFFFFF"/>
          </a:solidFill>
          <a:ln w="25400">
            <a:solidFill>
              <a:srgbClr val="C4607A"/>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C4607A"/>
                </a:solidFill>
                <a:latin typeface="Century Gothic"/>
              </a:rPr>
              <a:t>INFP</a:t>
            </a:r>
          </a:p>
        </p:txBody>
      </p:sp>
      <p:sp>
        <p:nvSpPr>
          <p:cNvPr id="6" name="Rounded Rectangle 5">
            <a:hlinkClick action="ppaction://hlinksldjump" r:id="rId4"/>
          </p:cNvPr>
          <p:cNvSpPr/>
          <p:nvPr/>
        </p:nvSpPr>
        <p:spPr>
          <a:xfrm>
            <a:off x="685800" y="3968496"/>
            <a:ext cx="2606040" cy="749808"/>
          </a:xfrm>
          <a:prstGeom prst="roundRect">
            <a:avLst>
              <a:gd name="adj" fmla="val 18000"/>
            </a:avLst>
          </a:prstGeom>
          <a:solidFill>
            <a:srgbClr val="FFFFFF"/>
          </a:solidFill>
          <a:ln w="25400">
            <a:solidFill>
              <a:srgbClr val="C4607A"/>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C4607A"/>
                </a:solidFill>
                <a:latin typeface="Century Gothic"/>
              </a:rPr>
              <a:t>ENFJ</a:t>
            </a:r>
          </a:p>
        </p:txBody>
      </p:sp>
      <p:sp>
        <p:nvSpPr>
          <p:cNvPr id="7" name="Rounded Rectangle 6">
            <a:hlinkClick action="ppaction://hlinksldjump" r:id="rId5"/>
          </p:cNvPr>
          <p:cNvSpPr/>
          <p:nvPr/>
        </p:nvSpPr>
        <p:spPr>
          <a:xfrm>
            <a:off x="685800" y="4901183"/>
            <a:ext cx="2606040" cy="749808"/>
          </a:xfrm>
          <a:prstGeom prst="roundRect">
            <a:avLst>
              <a:gd name="adj" fmla="val 18000"/>
            </a:avLst>
          </a:prstGeom>
          <a:solidFill>
            <a:srgbClr val="FFFFFF"/>
          </a:solidFill>
          <a:ln w="25400">
            <a:solidFill>
              <a:srgbClr val="C4607A"/>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C4607A"/>
                </a:solidFill>
                <a:latin typeface="Century Gothic"/>
              </a:rPr>
              <a:t>INFJ</a:t>
            </a:r>
          </a:p>
        </p:txBody>
      </p:sp>
      <p:sp>
        <p:nvSpPr>
          <p:cNvPr id="8" name="TextBox 7"/>
          <p:cNvSpPr txBox="1"/>
          <p:nvPr/>
        </p:nvSpPr>
        <p:spPr>
          <a:xfrm>
            <a:off x="685800" y="5897880"/>
            <a:ext cx="2606040" cy="640080"/>
          </a:xfrm>
          <a:prstGeom prst="rect">
            <a:avLst/>
          </a:prstGeom>
          <a:noFill/>
        </p:spPr>
        <p:txBody>
          <a:bodyPr wrap="square" anchor="t" lIns="0" rIns="0" tIns="0" bIns="0">
            <a:spAutoFit/>
          </a:bodyPr>
          <a:lstStyle/>
          <a:p>
            <a:pPr algn="ctr"/>
            <a:r>
              <a:rPr sz="1050" b="0" i="1">
                <a:solidFill>
                  <a:srgbClr val="8A8090"/>
                </a:solidFill>
                <a:latin typeface="Century Gothic"/>
              </a:rPr>
              <a:t>Relationships and human potential are your central focus</a:t>
            </a:r>
          </a:p>
        </p:txBody>
      </p:sp>
      <p:sp>
        <p:nvSpPr>
          <p:cNvPr id="9" name="Rounded Rectangle 8"/>
          <p:cNvSpPr/>
          <p:nvPr/>
        </p:nvSpPr>
        <p:spPr>
          <a:xfrm>
            <a:off x="3429000" y="1325880"/>
            <a:ext cx="2606040" cy="566928"/>
          </a:xfrm>
          <a:prstGeom prst="roundRect">
            <a:avLst>
              <a:gd name="adj" fmla="val 30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500" b="1">
                <a:solidFill>
                  <a:srgbClr val="FFFFFF"/>
                </a:solidFill>
                <a:latin typeface="Century Gothic"/>
              </a:rPr>
              <a:t>ANALYST</a:t>
            </a:r>
          </a:p>
        </p:txBody>
      </p:sp>
      <p:sp>
        <p:nvSpPr>
          <p:cNvPr id="10" name="Rounded Rectangle 9">
            <a:hlinkClick action="ppaction://hlinksldjump" r:id="rId6"/>
          </p:cNvPr>
          <p:cNvSpPr/>
          <p:nvPr/>
        </p:nvSpPr>
        <p:spPr>
          <a:xfrm>
            <a:off x="3429000" y="2103120"/>
            <a:ext cx="2606040" cy="749808"/>
          </a:xfrm>
          <a:prstGeom prst="roundRect">
            <a:avLst>
              <a:gd name="adj" fmla="val 18000"/>
            </a:avLst>
          </a:prstGeom>
          <a:solidFill>
            <a:srgbClr val="FFFFFF"/>
          </a:solidFill>
          <a:ln w="25400">
            <a:solidFill>
              <a:srgbClr val="5B7FA6"/>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5B7FA6"/>
                </a:solidFill>
                <a:latin typeface="Century Gothic"/>
              </a:rPr>
              <a:t>ENTP</a:t>
            </a:r>
          </a:p>
        </p:txBody>
      </p:sp>
      <p:sp>
        <p:nvSpPr>
          <p:cNvPr id="11" name="Rounded Rectangle 10">
            <a:hlinkClick action="ppaction://hlinksldjump" r:id="rId7"/>
          </p:cNvPr>
          <p:cNvSpPr/>
          <p:nvPr/>
        </p:nvSpPr>
        <p:spPr>
          <a:xfrm>
            <a:off x="3429000" y="3035808"/>
            <a:ext cx="2606040" cy="749808"/>
          </a:xfrm>
          <a:prstGeom prst="roundRect">
            <a:avLst>
              <a:gd name="adj" fmla="val 18000"/>
            </a:avLst>
          </a:prstGeom>
          <a:solidFill>
            <a:srgbClr val="FFFFFF"/>
          </a:solidFill>
          <a:ln w="25400">
            <a:solidFill>
              <a:srgbClr val="5B7FA6"/>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5B7FA6"/>
                </a:solidFill>
                <a:latin typeface="Century Gothic"/>
              </a:rPr>
              <a:t>INTP</a:t>
            </a:r>
          </a:p>
        </p:txBody>
      </p:sp>
      <p:sp>
        <p:nvSpPr>
          <p:cNvPr id="12" name="Rounded Rectangle 11">
            <a:hlinkClick action="ppaction://hlinksldjump" r:id="rId8"/>
          </p:cNvPr>
          <p:cNvSpPr/>
          <p:nvPr/>
        </p:nvSpPr>
        <p:spPr>
          <a:xfrm>
            <a:off x="3429000" y="3968496"/>
            <a:ext cx="2606040" cy="749808"/>
          </a:xfrm>
          <a:prstGeom prst="roundRect">
            <a:avLst>
              <a:gd name="adj" fmla="val 18000"/>
            </a:avLst>
          </a:prstGeom>
          <a:solidFill>
            <a:srgbClr val="FFFFFF"/>
          </a:solidFill>
          <a:ln w="25400">
            <a:solidFill>
              <a:srgbClr val="5B7FA6"/>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5B7FA6"/>
                </a:solidFill>
                <a:latin typeface="Century Gothic"/>
              </a:rPr>
              <a:t>ENTJ</a:t>
            </a:r>
          </a:p>
        </p:txBody>
      </p:sp>
      <p:sp>
        <p:nvSpPr>
          <p:cNvPr id="13" name="Rounded Rectangle 12">
            <a:hlinkClick action="ppaction://hlinksldjump" r:id="rId9"/>
          </p:cNvPr>
          <p:cNvSpPr/>
          <p:nvPr/>
        </p:nvSpPr>
        <p:spPr>
          <a:xfrm>
            <a:off x="3429000" y="4901183"/>
            <a:ext cx="2606040" cy="749808"/>
          </a:xfrm>
          <a:prstGeom prst="roundRect">
            <a:avLst>
              <a:gd name="adj" fmla="val 18000"/>
            </a:avLst>
          </a:prstGeom>
          <a:solidFill>
            <a:srgbClr val="FFFFFF"/>
          </a:solidFill>
          <a:ln w="25400">
            <a:solidFill>
              <a:srgbClr val="5B7FA6"/>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5B7FA6"/>
                </a:solidFill>
                <a:latin typeface="Century Gothic"/>
              </a:rPr>
              <a:t>INTJ</a:t>
            </a:r>
          </a:p>
        </p:txBody>
      </p:sp>
      <p:sp>
        <p:nvSpPr>
          <p:cNvPr id="14" name="TextBox 13"/>
          <p:cNvSpPr txBox="1"/>
          <p:nvPr/>
        </p:nvSpPr>
        <p:spPr>
          <a:xfrm>
            <a:off x="3429000" y="5897880"/>
            <a:ext cx="2606040" cy="640080"/>
          </a:xfrm>
          <a:prstGeom prst="rect">
            <a:avLst/>
          </a:prstGeom>
          <a:noFill/>
        </p:spPr>
        <p:txBody>
          <a:bodyPr wrap="square" anchor="t" lIns="0" rIns="0" tIns="0" bIns="0">
            <a:spAutoFit/>
          </a:bodyPr>
          <a:lstStyle/>
          <a:p>
            <a:pPr algn="ctr"/>
            <a:r>
              <a:rPr sz="1050" b="0" i="1">
                <a:solidFill>
                  <a:srgbClr val="8A8090"/>
                </a:solidFill>
                <a:latin typeface="Century Gothic"/>
              </a:rPr>
              <a:t>Intellectual mastery and strategic thinking drive you</a:t>
            </a:r>
          </a:p>
        </p:txBody>
      </p:sp>
      <p:sp>
        <p:nvSpPr>
          <p:cNvPr id="15" name="Rounded Rectangle 14"/>
          <p:cNvSpPr/>
          <p:nvPr/>
        </p:nvSpPr>
        <p:spPr>
          <a:xfrm>
            <a:off x="6172200" y="1325880"/>
            <a:ext cx="2606040" cy="566928"/>
          </a:xfrm>
          <a:prstGeom prst="roundRect">
            <a:avLst>
              <a:gd name="adj" fmla="val 30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500" b="1">
                <a:solidFill>
                  <a:srgbClr val="FFFFFF"/>
                </a:solidFill>
                <a:latin typeface="Century Gothic"/>
              </a:rPr>
              <a:t>LEGALIST</a:t>
            </a:r>
          </a:p>
        </p:txBody>
      </p:sp>
      <p:sp>
        <p:nvSpPr>
          <p:cNvPr id="16" name="Rounded Rectangle 15">
            <a:hlinkClick action="ppaction://hlinksldjump" r:id="rId10"/>
          </p:cNvPr>
          <p:cNvSpPr/>
          <p:nvPr/>
        </p:nvSpPr>
        <p:spPr>
          <a:xfrm>
            <a:off x="6172200" y="2103120"/>
            <a:ext cx="2606040" cy="749808"/>
          </a:xfrm>
          <a:prstGeom prst="roundRect">
            <a:avLst>
              <a:gd name="adj" fmla="val 18000"/>
            </a:avLst>
          </a:prstGeom>
          <a:solidFill>
            <a:srgbClr val="FFFFFF"/>
          </a:solidFill>
          <a:ln w="25400">
            <a:solidFill>
              <a:srgbClr val="8B6914"/>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8B6914"/>
                </a:solidFill>
                <a:latin typeface="Century Gothic"/>
              </a:rPr>
              <a:t>ESTJ</a:t>
            </a:r>
          </a:p>
        </p:txBody>
      </p:sp>
      <p:sp>
        <p:nvSpPr>
          <p:cNvPr id="17" name="Rounded Rectangle 16">
            <a:hlinkClick action="ppaction://hlinksldjump" r:id="rId11"/>
          </p:cNvPr>
          <p:cNvSpPr/>
          <p:nvPr/>
        </p:nvSpPr>
        <p:spPr>
          <a:xfrm>
            <a:off x="6172200" y="3035808"/>
            <a:ext cx="2606040" cy="749808"/>
          </a:xfrm>
          <a:prstGeom prst="roundRect">
            <a:avLst>
              <a:gd name="adj" fmla="val 18000"/>
            </a:avLst>
          </a:prstGeom>
          <a:solidFill>
            <a:srgbClr val="FFFFFF"/>
          </a:solidFill>
          <a:ln w="25400">
            <a:solidFill>
              <a:srgbClr val="8B6914"/>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8B6914"/>
                </a:solidFill>
                <a:latin typeface="Century Gothic"/>
              </a:rPr>
              <a:t>ISTJ</a:t>
            </a:r>
          </a:p>
        </p:txBody>
      </p:sp>
      <p:sp>
        <p:nvSpPr>
          <p:cNvPr id="18" name="Rounded Rectangle 17">
            <a:hlinkClick action="ppaction://hlinksldjump" r:id="rId12"/>
          </p:cNvPr>
          <p:cNvSpPr/>
          <p:nvPr/>
        </p:nvSpPr>
        <p:spPr>
          <a:xfrm>
            <a:off x="6172200" y="3968496"/>
            <a:ext cx="2606040" cy="749808"/>
          </a:xfrm>
          <a:prstGeom prst="roundRect">
            <a:avLst>
              <a:gd name="adj" fmla="val 18000"/>
            </a:avLst>
          </a:prstGeom>
          <a:solidFill>
            <a:srgbClr val="FFFFFF"/>
          </a:solidFill>
          <a:ln w="25400">
            <a:solidFill>
              <a:srgbClr val="8B6914"/>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8B6914"/>
                </a:solidFill>
                <a:latin typeface="Century Gothic"/>
              </a:rPr>
              <a:t>ESFJ</a:t>
            </a:r>
          </a:p>
        </p:txBody>
      </p:sp>
      <p:sp>
        <p:nvSpPr>
          <p:cNvPr id="19" name="Rounded Rectangle 18">
            <a:hlinkClick action="ppaction://hlinksldjump" r:id="rId13"/>
          </p:cNvPr>
          <p:cNvSpPr/>
          <p:nvPr/>
        </p:nvSpPr>
        <p:spPr>
          <a:xfrm>
            <a:off x="6172200" y="4901183"/>
            <a:ext cx="2606040" cy="749808"/>
          </a:xfrm>
          <a:prstGeom prst="roundRect">
            <a:avLst>
              <a:gd name="adj" fmla="val 18000"/>
            </a:avLst>
          </a:prstGeom>
          <a:solidFill>
            <a:srgbClr val="FFFFFF"/>
          </a:solidFill>
          <a:ln w="25400">
            <a:solidFill>
              <a:srgbClr val="8B6914"/>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8B6914"/>
                </a:solidFill>
                <a:latin typeface="Century Gothic"/>
              </a:rPr>
              <a:t>ISFJ</a:t>
            </a:r>
          </a:p>
        </p:txBody>
      </p:sp>
      <p:sp>
        <p:nvSpPr>
          <p:cNvPr id="20" name="TextBox 19"/>
          <p:cNvSpPr txBox="1"/>
          <p:nvPr/>
        </p:nvSpPr>
        <p:spPr>
          <a:xfrm>
            <a:off x="6172200" y="5897880"/>
            <a:ext cx="2606040" cy="640080"/>
          </a:xfrm>
          <a:prstGeom prst="rect">
            <a:avLst/>
          </a:prstGeom>
          <a:noFill/>
        </p:spPr>
        <p:txBody>
          <a:bodyPr wrap="square" anchor="t" lIns="0" rIns="0" tIns="0" bIns="0">
            <a:spAutoFit/>
          </a:bodyPr>
          <a:lstStyle/>
          <a:p>
            <a:pPr algn="ctr"/>
            <a:r>
              <a:rPr sz="1050" b="0" i="1">
                <a:solidFill>
                  <a:srgbClr val="8A8090"/>
                </a:solidFill>
                <a:latin typeface="Century Gothic"/>
              </a:rPr>
              <a:t>Responsibility, tradition, and duty anchor your world</a:t>
            </a:r>
          </a:p>
        </p:txBody>
      </p:sp>
      <p:sp>
        <p:nvSpPr>
          <p:cNvPr id="21" name="Rounded Rectangle 20"/>
          <p:cNvSpPr/>
          <p:nvPr/>
        </p:nvSpPr>
        <p:spPr>
          <a:xfrm>
            <a:off x="8915400" y="1325880"/>
            <a:ext cx="2606040" cy="566928"/>
          </a:xfrm>
          <a:prstGeom prst="roundRect">
            <a:avLst>
              <a:gd name="adj" fmla="val 30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500" b="1">
                <a:solidFill>
                  <a:srgbClr val="FFFFFF"/>
                </a:solidFill>
                <a:latin typeface="Century Gothic"/>
              </a:rPr>
              <a:t>REALIST</a:t>
            </a:r>
          </a:p>
        </p:txBody>
      </p:sp>
      <p:sp>
        <p:nvSpPr>
          <p:cNvPr id="22" name="Rounded Rectangle 21">
            <a:hlinkClick action="ppaction://hlinksldjump" r:id="rId14"/>
          </p:cNvPr>
          <p:cNvSpPr/>
          <p:nvPr/>
        </p:nvSpPr>
        <p:spPr>
          <a:xfrm>
            <a:off x="8915400" y="2103120"/>
            <a:ext cx="2606040" cy="749808"/>
          </a:xfrm>
          <a:prstGeom prst="roundRect">
            <a:avLst>
              <a:gd name="adj" fmla="val 18000"/>
            </a:avLst>
          </a:prstGeom>
          <a:solidFill>
            <a:srgbClr val="FFFFFF"/>
          </a:solidFill>
          <a:ln w="25400">
            <a:solidFill>
              <a:srgbClr val="5A9A7A"/>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5A9A7A"/>
                </a:solidFill>
                <a:latin typeface="Century Gothic"/>
              </a:rPr>
              <a:t>ESTP</a:t>
            </a:r>
          </a:p>
        </p:txBody>
      </p:sp>
      <p:sp>
        <p:nvSpPr>
          <p:cNvPr id="23" name="Rounded Rectangle 22">
            <a:hlinkClick action="ppaction://hlinksldjump" r:id="rId15"/>
          </p:cNvPr>
          <p:cNvSpPr/>
          <p:nvPr/>
        </p:nvSpPr>
        <p:spPr>
          <a:xfrm>
            <a:off x="8915400" y="3035808"/>
            <a:ext cx="2606040" cy="749808"/>
          </a:xfrm>
          <a:prstGeom prst="roundRect">
            <a:avLst>
              <a:gd name="adj" fmla="val 18000"/>
            </a:avLst>
          </a:prstGeom>
          <a:solidFill>
            <a:srgbClr val="FFFFFF"/>
          </a:solidFill>
          <a:ln w="25400">
            <a:solidFill>
              <a:srgbClr val="5A9A7A"/>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5A9A7A"/>
                </a:solidFill>
                <a:latin typeface="Century Gothic"/>
              </a:rPr>
              <a:t>ISTP</a:t>
            </a:r>
          </a:p>
        </p:txBody>
      </p:sp>
      <p:sp>
        <p:nvSpPr>
          <p:cNvPr id="24" name="Rounded Rectangle 23">
            <a:hlinkClick action="ppaction://hlinksldjump" r:id="rId16"/>
          </p:cNvPr>
          <p:cNvSpPr/>
          <p:nvPr/>
        </p:nvSpPr>
        <p:spPr>
          <a:xfrm>
            <a:off x="8915400" y="3968496"/>
            <a:ext cx="2606040" cy="749808"/>
          </a:xfrm>
          <a:prstGeom prst="roundRect">
            <a:avLst>
              <a:gd name="adj" fmla="val 18000"/>
            </a:avLst>
          </a:prstGeom>
          <a:solidFill>
            <a:srgbClr val="FFFFFF"/>
          </a:solidFill>
          <a:ln w="25400">
            <a:solidFill>
              <a:srgbClr val="5A9A7A"/>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5A9A7A"/>
                </a:solidFill>
                <a:latin typeface="Century Gothic"/>
              </a:rPr>
              <a:t>ESFP</a:t>
            </a:r>
          </a:p>
        </p:txBody>
      </p:sp>
      <p:sp>
        <p:nvSpPr>
          <p:cNvPr id="25" name="Rounded Rectangle 24">
            <a:hlinkClick action="ppaction://hlinksldjump" r:id="rId17"/>
          </p:cNvPr>
          <p:cNvSpPr/>
          <p:nvPr/>
        </p:nvSpPr>
        <p:spPr>
          <a:xfrm>
            <a:off x="8915400" y="4901183"/>
            <a:ext cx="2606040" cy="749808"/>
          </a:xfrm>
          <a:prstGeom prst="roundRect">
            <a:avLst>
              <a:gd name="adj" fmla="val 18000"/>
            </a:avLst>
          </a:prstGeom>
          <a:solidFill>
            <a:srgbClr val="FFFFFF"/>
          </a:solidFill>
          <a:ln w="25400">
            <a:solidFill>
              <a:srgbClr val="5A9A7A"/>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2000" b="1">
                <a:solidFill>
                  <a:srgbClr val="5A9A7A"/>
                </a:solidFill>
                <a:latin typeface="Century Gothic"/>
              </a:rPr>
              <a:t>ISFP</a:t>
            </a:r>
          </a:p>
        </p:txBody>
      </p:sp>
      <p:sp>
        <p:nvSpPr>
          <p:cNvPr id="26" name="TextBox 25"/>
          <p:cNvSpPr txBox="1"/>
          <p:nvPr/>
        </p:nvSpPr>
        <p:spPr>
          <a:xfrm>
            <a:off x="8915400" y="5897880"/>
            <a:ext cx="2606040" cy="640080"/>
          </a:xfrm>
          <a:prstGeom prst="rect">
            <a:avLst/>
          </a:prstGeom>
          <a:noFill/>
        </p:spPr>
        <p:txBody>
          <a:bodyPr wrap="square" anchor="t" lIns="0" rIns="0" tIns="0" bIns="0">
            <a:spAutoFit/>
          </a:bodyPr>
          <a:lstStyle/>
          <a:p>
            <a:pPr algn="ctr"/>
            <a:r>
              <a:rPr sz="1050" b="0" i="1">
                <a:solidFill>
                  <a:srgbClr val="8A8090"/>
                </a:solidFill>
                <a:latin typeface="Century Gothic"/>
              </a:rPr>
              <a:t>Freedom, action, and living in the moment define you</a:t>
            </a:r>
          </a:p>
        </p:txBody>
      </p:sp>
      <p:sp>
        <p:nvSpPr>
          <p:cNvPr id="27" name="TextBox 26"/>
          <p:cNvSpPr txBox="1"/>
          <p:nvPr/>
        </p:nvSpPr>
        <p:spPr>
          <a:xfrm>
            <a:off x="822960" y="6446520"/>
            <a:ext cx="10515600" cy="320040"/>
          </a:xfrm>
          <a:prstGeom prst="rect">
            <a:avLst/>
          </a:prstGeom>
          <a:noFill/>
        </p:spPr>
        <p:txBody>
          <a:bodyPr wrap="square" anchor="t" lIns="0" rIns="0" tIns="0" bIns="0">
            <a:spAutoFit/>
          </a:bodyPr>
          <a:lstStyle/>
          <a:p>
            <a:pPr algn="l"/>
            <a:r>
              <a:rPr sz="1100" b="0" i="1">
                <a:solidFill>
                  <a:srgbClr val="8A8090"/>
                </a:solidFill>
                <a:latin typeface="Century Gothic"/>
              </a:rPr>
              <a:t>The four color groups are the Insight System temperaments.</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C4607A"/>
                </a:solidFill>
                <a:latin typeface="Elephant"/>
              </a:rPr>
              <a:t>ENFP</a:t>
            </a:r>
          </a:p>
        </p:txBody>
      </p:sp>
      <p:sp>
        <p:nvSpPr>
          <p:cNvPr id="4" name="Rounded Rectangle 3"/>
          <p:cNvSpPr/>
          <p:nvPr/>
        </p:nvSpPr>
        <p:spPr>
          <a:xfrm>
            <a:off x="822960" y="2514600"/>
            <a:ext cx="3017520" cy="548640"/>
          </a:xfrm>
          <a:prstGeom prst="roundRect">
            <a:avLst>
              <a:gd name="adj" fmla="val 30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EMPATHIST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Relationships and human potential are your central focus</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Energetic, creative, and deeply attuned to possibilities in people and ideas. Your enthusiasm is contagious.</a:t>
            </a:r>
          </a:p>
        </p:txBody>
      </p:sp>
      <p:sp>
        <p:nvSpPr>
          <p:cNvPr id="7" name="Rounded Rectangle 6"/>
          <p:cNvSpPr/>
          <p:nvPr/>
        </p:nvSpPr>
        <p:spPr>
          <a:xfrm>
            <a:off x="822960"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Creative</a:t>
            </a:r>
          </a:p>
        </p:txBody>
      </p:sp>
      <p:sp>
        <p:nvSpPr>
          <p:cNvPr id="8" name="Rounded Rectangle 7"/>
          <p:cNvSpPr/>
          <p:nvPr/>
        </p:nvSpPr>
        <p:spPr>
          <a:xfrm>
            <a:off x="2157984" y="4572000"/>
            <a:ext cx="1554480"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Enthusiastic</a:t>
            </a:r>
          </a:p>
        </p:txBody>
      </p:sp>
      <p:sp>
        <p:nvSpPr>
          <p:cNvPr id="9" name="Rounded Rectangle 8"/>
          <p:cNvSpPr/>
          <p:nvPr/>
        </p:nvSpPr>
        <p:spPr>
          <a:xfrm>
            <a:off x="3913632"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Empathetic</a:t>
            </a:r>
          </a:p>
        </p:txBody>
      </p:sp>
      <p:sp>
        <p:nvSpPr>
          <p:cNvPr id="10" name="Rounded Rectangle 9"/>
          <p:cNvSpPr/>
          <p:nvPr/>
        </p:nvSpPr>
        <p:spPr>
          <a:xfrm>
            <a:off x="5458968"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Spontaneous</a:t>
            </a:r>
          </a:p>
        </p:txBody>
      </p:sp>
      <p:sp>
        <p:nvSpPr>
          <p:cNvPr id="11" name="Rounded Rectangle 10"/>
          <p:cNvSpPr/>
          <p:nvPr/>
        </p:nvSpPr>
        <p:spPr>
          <a:xfrm>
            <a:off x="7109460"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Visionary</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Vision + people-energy: marketing, advocacy, teaching, entrepreneurship.</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C4607A"/>
                </a:solidFill>
                <a:latin typeface="Elephant"/>
              </a:rPr>
              <a:t>INFP</a:t>
            </a:r>
          </a:p>
        </p:txBody>
      </p:sp>
      <p:sp>
        <p:nvSpPr>
          <p:cNvPr id="4" name="Rounded Rectangle 3"/>
          <p:cNvSpPr/>
          <p:nvPr/>
        </p:nvSpPr>
        <p:spPr>
          <a:xfrm>
            <a:off x="822960" y="2514600"/>
            <a:ext cx="3017520" cy="548640"/>
          </a:xfrm>
          <a:prstGeom prst="roundRect">
            <a:avLst>
              <a:gd name="adj" fmla="val 30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EMPATHIST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Relationships and human potential are your central focus</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Gentle, idealistic, and guided by a deep inner compass of personal values. A quiet but fierce commitment to what matters most.</a:t>
            </a:r>
          </a:p>
        </p:txBody>
      </p:sp>
      <p:sp>
        <p:nvSpPr>
          <p:cNvPr id="7" name="Rounded Rectangle 6"/>
          <p:cNvSpPr/>
          <p:nvPr/>
        </p:nvSpPr>
        <p:spPr>
          <a:xfrm>
            <a:off x="822960"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Idealistic</a:t>
            </a:r>
          </a:p>
        </p:txBody>
      </p:sp>
      <p:sp>
        <p:nvSpPr>
          <p:cNvPr id="8" name="Rounded Rectangle 7"/>
          <p:cNvSpPr/>
          <p:nvPr/>
        </p:nvSpPr>
        <p:spPr>
          <a:xfrm>
            <a:off x="2368296"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Empathetic</a:t>
            </a:r>
          </a:p>
        </p:txBody>
      </p:sp>
      <p:sp>
        <p:nvSpPr>
          <p:cNvPr id="9" name="Rounded Rectangle 8"/>
          <p:cNvSpPr/>
          <p:nvPr/>
        </p:nvSpPr>
        <p:spPr>
          <a:xfrm>
            <a:off x="3913632"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Creative</a:t>
            </a:r>
          </a:p>
        </p:txBody>
      </p:sp>
      <p:sp>
        <p:nvSpPr>
          <p:cNvPr id="10" name="Rounded Rectangle 9"/>
          <p:cNvSpPr/>
          <p:nvPr/>
        </p:nvSpPr>
        <p:spPr>
          <a:xfrm>
            <a:off x="5248656"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Reflective</a:t>
            </a:r>
          </a:p>
        </p:txBody>
      </p:sp>
      <p:sp>
        <p:nvSpPr>
          <p:cNvPr id="11" name="Rounded Rectangle 10"/>
          <p:cNvSpPr/>
          <p:nvPr/>
        </p:nvSpPr>
        <p:spPr>
          <a:xfrm>
            <a:off x="6793992"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Authentic</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Purpose-driven paths: writing, counseling, nonprofit work, design.</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C4607A"/>
                </a:solidFill>
                <a:latin typeface="Elephant"/>
              </a:rPr>
              <a:t>ENFJ</a:t>
            </a:r>
          </a:p>
        </p:txBody>
      </p:sp>
      <p:sp>
        <p:nvSpPr>
          <p:cNvPr id="4" name="Rounded Rectangle 3"/>
          <p:cNvSpPr/>
          <p:nvPr/>
        </p:nvSpPr>
        <p:spPr>
          <a:xfrm>
            <a:off x="822960" y="2514600"/>
            <a:ext cx="3017520" cy="548640"/>
          </a:xfrm>
          <a:prstGeom prst="roundRect">
            <a:avLst>
              <a:gd name="adj" fmla="val 30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EMPATHIST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Relationships and human potential are your central focus</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A natural leader whose warmth and vision inspire others to become their best selves.</a:t>
            </a:r>
          </a:p>
        </p:txBody>
      </p:sp>
      <p:sp>
        <p:nvSpPr>
          <p:cNvPr id="7" name="Rounded Rectangle 6"/>
          <p:cNvSpPr/>
          <p:nvPr/>
        </p:nvSpPr>
        <p:spPr>
          <a:xfrm>
            <a:off x="822960"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Charismatic</a:t>
            </a:r>
          </a:p>
        </p:txBody>
      </p:sp>
      <p:sp>
        <p:nvSpPr>
          <p:cNvPr id="8" name="Rounded Rectangle 7"/>
          <p:cNvSpPr/>
          <p:nvPr/>
        </p:nvSpPr>
        <p:spPr>
          <a:xfrm>
            <a:off x="2473452"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Empathetic</a:t>
            </a:r>
          </a:p>
        </p:txBody>
      </p:sp>
      <p:sp>
        <p:nvSpPr>
          <p:cNvPr id="9" name="Rounded Rectangle 8"/>
          <p:cNvSpPr/>
          <p:nvPr/>
        </p:nvSpPr>
        <p:spPr>
          <a:xfrm>
            <a:off x="4018788"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Visionary</a:t>
            </a:r>
          </a:p>
        </p:txBody>
      </p:sp>
      <p:sp>
        <p:nvSpPr>
          <p:cNvPr id="10" name="Rounded Rectangle 9"/>
          <p:cNvSpPr/>
          <p:nvPr/>
        </p:nvSpPr>
        <p:spPr>
          <a:xfrm>
            <a:off x="5458968"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Organized</a:t>
            </a:r>
          </a:p>
        </p:txBody>
      </p:sp>
      <p:sp>
        <p:nvSpPr>
          <p:cNvPr id="11" name="Rounded Rectangle 10"/>
          <p:cNvSpPr/>
          <p:nvPr/>
        </p:nvSpPr>
        <p:spPr>
          <a:xfrm>
            <a:off x="6899148"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Inspiring</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Developing people: HR, education, communications, organizational leadership.</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C4607A"/>
                </a:solidFill>
                <a:latin typeface="Elephant"/>
              </a:rPr>
              <a:t>INFJ</a:t>
            </a:r>
          </a:p>
        </p:txBody>
      </p:sp>
      <p:sp>
        <p:nvSpPr>
          <p:cNvPr id="4" name="Rounded Rectangle 3"/>
          <p:cNvSpPr/>
          <p:nvPr/>
        </p:nvSpPr>
        <p:spPr>
          <a:xfrm>
            <a:off x="822960" y="2514600"/>
            <a:ext cx="3017520" cy="548640"/>
          </a:xfrm>
          <a:prstGeom prst="roundRect">
            <a:avLst>
              <a:gd name="adj" fmla="val 30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EMPATHIST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Relationships and human potential are your central focus</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Insightful, principled, and quietly passionate. You often know things before you can explain how.</a:t>
            </a:r>
          </a:p>
        </p:txBody>
      </p:sp>
      <p:sp>
        <p:nvSpPr>
          <p:cNvPr id="7" name="Rounded Rectangle 6"/>
          <p:cNvSpPr/>
          <p:nvPr/>
        </p:nvSpPr>
        <p:spPr>
          <a:xfrm>
            <a:off x="822960"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Insightful</a:t>
            </a:r>
          </a:p>
        </p:txBody>
      </p:sp>
      <p:sp>
        <p:nvSpPr>
          <p:cNvPr id="8" name="Rounded Rectangle 7"/>
          <p:cNvSpPr/>
          <p:nvPr/>
        </p:nvSpPr>
        <p:spPr>
          <a:xfrm>
            <a:off x="2368296"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Principled</a:t>
            </a:r>
          </a:p>
        </p:txBody>
      </p:sp>
      <p:sp>
        <p:nvSpPr>
          <p:cNvPr id="9" name="Rounded Rectangle 8"/>
          <p:cNvSpPr/>
          <p:nvPr/>
        </p:nvSpPr>
        <p:spPr>
          <a:xfrm>
            <a:off x="3913632"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Creative</a:t>
            </a:r>
          </a:p>
        </p:txBody>
      </p:sp>
      <p:sp>
        <p:nvSpPr>
          <p:cNvPr id="10" name="Rounded Rectangle 9"/>
          <p:cNvSpPr/>
          <p:nvPr/>
        </p:nvSpPr>
        <p:spPr>
          <a:xfrm>
            <a:off x="5248656"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Determined</a:t>
            </a:r>
          </a:p>
        </p:txBody>
      </p:sp>
      <p:sp>
        <p:nvSpPr>
          <p:cNvPr id="11" name="Rounded Rectangle 10"/>
          <p:cNvSpPr/>
          <p:nvPr/>
        </p:nvSpPr>
        <p:spPr>
          <a:xfrm>
            <a:off x="6793992"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C4607A"/>
                </a:solidFill>
                <a:latin typeface="Century Gothic"/>
              </a:rPr>
              <a:t>Empathetic</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Insight-driven work: psychology, strategy, writing, mission-led leadership.</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C460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5B7FA6"/>
                </a:solidFill>
                <a:latin typeface="Elephant"/>
              </a:rPr>
              <a:t>ENTP</a:t>
            </a:r>
          </a:p>
        </p:txBody>
      </p:sp>
      <p:sp>
        <p:nvSpPr>
          <p:cNvPr id="4" name="Rounded Rectangle 3"/>
          <p:cNvSpPr/>
          <p:nvPr/>
        </p:nvSpPr>
        <p:spPr>
          <a:xfrm>
            <a:off x="822960" y="2514600"/>
            <a:ext cx="3017520" cy="548640"/>
          </a:xfrm>
          <a:prstGeom prst="roundRect">
            <a:avLst>
              <a:gd name="adj" fmla="val 30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ANALYST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Intellectual mastery and strategic thinking drive you</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Inventive, quick-witted, and endlessly curious. You live to explore ideas and challenge assumptions.</a:t>
            </a:r>
          </a:p>
        </p:txBody>
      </p:sp>
      <p:sp>
        <p:nvSpPr>
          <p:cNvPr id="7" name="Rounded Rectangle 6"/>
          <p:cNvSpPr/>
          <p:nvPr/>
        </p:nvSpPr>
        <p:spPr>
          <a:xfrm>
            <a:off x="822960"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Innovative</a:t>
            </a:r>
          </a:p>
        </p:txBody>
      </p:sp>
      <p:sp>
        <p:nvSpPr>
          <p:cNvPr id="8" name="Rounded Rectangle 7"/>
          <p:cNvSpPr/>
          <p:nvPr/>
        </p:nvSpPr>
        <p:spPr>
          <a:xfrm>
            <a:off x="2368296" y="4572000"/>
            <a:ext cx="1554480"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Quick-witted</a:t>
            </a:r>
          </a:p>
        </p:txBody>
      </p:sp>
      <p:sp>
        <p:nvSpPr>
          <p:cNvPr id="9" name="Rounded Rectangle 8"/>
          <p:cNvSpPr/>
          <p:nvPr/>
        </p:nvSpPr>
        <p:spPr>
          <a:xfrm>
            <a:off x="4123944"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Resourceful</a:t>
            </a:r>
          </a:p>
        </p:txBody>
      </p:sp>
      <p:sp>
        <p:nvSpPr>
          <p:cNvPr id="10" name="Rounded Rectangle 9"/>
          <p:cNvSpPr/>
          <p:nvPr/>
        </p:nvSpPr>
        <p:spPr>
          <a:xfrm>
            <a:off x="5774436" y="4572000"/>
            <a:ext cx="1028700"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Curious</a:t>
            </a:r>
          </a:p>
        </p:txBody>
      </p:sp>
      <p:sp>
        <p:nvSpPr>
          <p:cNvPr id="11" name="Rounded Rectangle 10"/>
          <p:cNvSpPr/>
          <p:nvPr/>
        </p:nvSpPr>
        <p:spPr>
          <a:xfrm>
            <a:off x="7004304" y="4572000"/>
            <a:ext cx="1028700"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Debater</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Innovation + persuasion: law, consulting, startups, product strategy.</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5B7FA6"/>
                </a:solidFill>
                <a:latin typeface="Elephant"/>
              </a:rPr>
              <a:t>INTP</a:t>
            </a:r>
          </a:p>
        </p:txBody>
      </p:sp>
      <p:sp>
        <p:nvSpPr>
          <p:cNvPr id="4" name="Rounded Rectangle 3"/>
          <p:cNvSpPr/>
          <p:nvPr/>
        </p:nvSpPr>
        <p:spPr>
          <a:xfrm>
            <a:off x="822960" y="2514600"/>
            <a:ext cx="3017520" cy="548640"/>
          </a:xfrm>
          <a:prstGeom prst="roundRect">
            <a:avLst>
              <a:gd name="adj" fmla="val 30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ANALYST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Intellectual mastery and strategic thinking drive you</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Analytical, inventive, and deeply logical. You seek to understand the underlying principles behind everything.</a:t>
            </a:r>
          </a:p>
        </p:txBody>
      </p:sp>
      <p:sp>
        <p:nvSpPr>
          <p:cNvPr id="7" name="Rounded Rectangle 6"/>
          <p:cNvSpPr/>
          <p:nvPr/>
        </p:nvSpPr>
        <p:spPr>
          <a:xfrm>
            <a:off x="822960"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Analytical</a:t>
            </a:r>
          </a:p>
        </p:txBody>
      </p:sp>
      <p:sp>
        <p:nvSpPr>
          <p:cNvPr id="8" name="Rounded Rectangle 7"/>
          <p:cNvSpPr/>
          <p:nvPr/>
        </p:nvSpPr>
        <p:spPr>
          <a:xfrm>
            <a:off x="2368296"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Independent</a:t>
            </a:r>
          </a:p>
        </p:txBody>
      </p:sp>
      <p:sp>
        <p:nvSpPr>
          <p:cNvPr id="9" name="Rounded Rectangle 8"/>
          <p:cNvSpPr/>
          <p:nvPr/>
        </p:nvSpPr>
        <p:spPr>
          <a:xfrm>
            <a:off x="4018788"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Inventive</a:t>
            </a:r>
          </a:p>
        </p:txBody>
      </p:sp>
      <p:sp>
        <p:nvSpPr>
          <p:cNvPr id="10" name="Rounded Rectangle 9"/>
          <p:cNvSpPr/>
          <p:nvPr/>
        </p:nvSpPr>
        <p:spPr>
          <a:xfrm>
            <a:off x="5458968" y="4572000"/>
            <a:ext cx="1028700"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Logical</a:t>
            </a:r>
          </a:p>
        </p:txBody>
      </p:sp>
      <p:sp>
        <p:nvSpPr>
          <p:cNvPr id="11" name="Rounded Rectangle 10"/>
          <p:cNvSpPr/>
          <p:nvPr/>
        </p:nvSpPr>
        <p:spPr>
          <a:xfrm>
            <a:off x="6688836" y="4572000"/>
            <a:ext cx="1028700"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Curious</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Deep problem-solving: research, engineering, analysis, systems design.</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5B7FA6"/>
                </a:solidFill>
                <a:latin typeface="Elephant"/>
              </a:rPr>
              <a:t>ENTJ</a:t>
            </a:r>
          </a:p>
        </p:txBody>
      </p:sp>
      <p:sp>
        <p:nvSpPr>
          <p:cNvPr id="4" name="Rounded Rectangle 3"/>
          <p:cNvSpPr/>
          <p:nvPr/>
        </p:nvSpPr>
        <p:spPr>
          <a:xfrm>
            <a:off x="822960" y="2514600"/>
            <a:ext cx="3017520" cy="548640"/>
          </a:xfrm>
          <a:prstGeom prst="roundRect">
            <a:avLst>
              <a:gd name="adj" fmla="val 30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ANALYST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Intellectual mastery and strategic thinking drive you</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Decisive, strategic, and naturally commanding. You see the big picture and drive execution.</a:t>
            </a:r>
          </a:p>
        </p:txBody>
      </p:sp>
      <p:sp>
        <p:nvSpPr>
          <p:cNvPr id="7" name="Rounded Rectangle 6"/>
          <p:cNvSpPr/>
          <p:nvPr/>
        </p:nvSpPr>
        <p:spPr>
          <a:xfrm>
            <a:off x="822960"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Strategic</a:t>
            </a:r>
          </a:p>
        </p:txBody>
      </p:sp>
      <p:sp>
        <p:nvSpPr>
          <p:cNvPr id="8" name="Rounded Rectangle 7"/>
          <p:cNvSpPr/>
          <p:nvPr/>
        </p:nvSpPr>
        <p:spPr>
          <a:xfrm>
            <a:off x="2263140"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Decisive</a:t>
            </a:r>
          </a:p>
        </p:txBody>
      </p:sp>
      <p:sp>
        <p:nvSpPr>
          <p:cNvPr id="9" name="Rounded Rectangle 8"/>
          <p:cNvSpPr/>
          <p:nvPr/>
        </p:nvSpPr>
        <p:spPr>
          <a:xfrm>
            <a:off x="3598164"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Confident</a:t>
            </a:r>
          </a:p>
        </p:txBody>
      </p:sp>
      <p:sp>
        <p:nvSpPr>
          <p:cNvPr id="10" name="Rounded Rectangle 9"/>
          <p:cNvSpPr/>
          <p:nvPr/>
        </p:nvSpPr>
        <p:spPr>
          <a:xfrm>
            <a:off x="5038344"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Efficient</a:t>
            </a:r>
          </a:p>
        </p:txBody>
      </p:sp>
      <p:sp>
        <p:nvSpPr>
          <p:cNvPr id="11" name="Rounded Rectangle 10"/>
          <p:cNvSpPr/>
          <p:nvPr/>
        </p:nvSpPr>
        <p:spPr>
          <a:xfrm>
            <a:off x="6478524"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Visionary</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Command of complex goals: executive leadership, law, finance, operations.</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5B7FA6"/>
                </a:solidFill>
                <a:latin typeface="Elephant"/>
              </a:rPr>
              <a:t>INTJ</a:t>
            </a:r>
          </a:p>
        </p:txBody>
      </p:sp>
      <p:sp>
        <p:nvSpPr>
          <p:cNvPr id="4" name="Rounded Rectangle 3"/>
          <p:cNvSpPr/>
          <p:nvPr/>
        </p:nvSpPr>
        <p:spPr>
          <a:xfrm>
            <a:off x="822960" y="2514600"/>
            <a:ext cx="3017520" cy="548640"/>
          </a:xfrm>
          <a:prstGeom prst="roundRect">
            <a:avLst>
              <a:gd name="adj" fmla="val 30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ANALYST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Intellectual mastery and strategic thinking drive you</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Strategic, independent, and intensely focused. You see patterns others miss and create systems from complexity.</a:t>
            </a:r>
          </a:p>
        </p:txBody>
      </p:sp>
      <p:sp>
        <p:nvSpPr>
          <p:cNvPr id="7" name="Rounded Rectangle 6"/>
          <p:cNvSpPr/>
          <p:nvPr/>
        </p:nvSpPr>
        <p:spPr>
          <a:xfrm>
            <a:off x="822960"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Strategic</a:t>
            </a:r>
          </a:p>
        </p:txBody>
      </p:sp>
      <p:sp>
        <p:nvSpPr>
          <p:cNvPr id="8" name="Rounded Rectangle 7"/>
          <p:cNvSpPr/>
          <p:nvPr/>
        </p:nvSpPr>
        <p:spPr>
          <a:xfrm>
            <a:off x="2263140"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Independent</a:t>
            </a:r>
          </a:p>
        </p:txBody>
      </p:sp>
      <p:sp>
        <p:nvSpPr>
          <p:cNvPr id="9" name="Rounded Rectangle 8"/>
          <p:cNvSpPr/>
          <p:nvPr/>
        </p:nvSpPr>
        <p:spPr>
          <a:xfrm>
            <a:off x="3913632"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Determined</a:t>
            </a:r>
          </a:p>
        </p:txBody>
      </p:sp>
      <p:sp>
        <p:nvSpPr>
          <p:cNvPr id="10" name="Rounded Rectangle 9"/>
          <p:cNvSpPr/>
          <p:nvPr/>
        </p:nvSpPr>
        <p:spPr>
          <a:xfrm>
            <a:off x="5458968"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Innovative</a:t>
            </a:r>
          </a:p>
        </p:txBody>
      </p:sp>
      <p:sp>
        <p:nvSpPr>
          <p:cNvPr id="11" name="Rounded Rectangle 10"/>
          <p:cNvSpPr/>
          <p:nvPr/>
        </p:nvSpPr>
        <p:spPr>
          <a:xfrm>
            <a:off x="7004304"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B7FA6"/>
                </a:solidFill>
                <a:latin typeface="Century Gothic"/>
              </a:rPr>
              <a:t>Analytical</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Long-range strategy: science, architecture, planning, technical leadership.</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5B7F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8B6914"/>
                </a:solidFill>
                <a:latin typeface="Elephant"/>
              </a:rPr>
              <a:t>ESTJ</a:t>
            </a:r>
          </a:p>
        </p:txBody>
      </p:sp>
      <p:sp>
        <p:nvSpPr>
          <p:cNvPr id="4" name="Rounded Rectangle 3"/>
          <p:cNvSpPr/>
          <p:nvPr/>
        </p:nvSpPr>
        <p:spPr>
          <a:xfrm>
            <a:off x="822960" y="2514600"/>
            <a:ext cx="3017520" cy="548640"/>
          </a:xfrm>
          <a:prstGeom prst="roundRect">
            <a:avLst>
              <a:gd name="adj" fmla="val 30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LEGALIST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Responsibility, tradition, and duty anchor your world</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Organized, dependable, and driven by a strong sense of duty. You bring order to chaos.</a:t>
            </a:r>
          </a:p>
        </p:txBody>
      </p:sp>
      <p:sp>
        <p:nvSpPr>
          <p:cNvPr id="7" name="Rounded Rectangle 6"/>
          <p:cNvSpPr/>
          <p:nvPr/>
        </p:nvSpPr>
        <p:spPr>
          <a:xfrm>
            <a:off x="822960"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Organized</a:t>
            </a:r>
          </a:p>
        </p:txBody>
      </p:sp>
      <p:sp>
        <p:nvSpPr>
          <p:cNvPr id="8" name="Rounded Rectangle 7"/>
          <p:cNvSpPr/>
          <p:nvPr/>
        </p:nvSpPr>
        <p:spPr>
          <a:xfrm>
            <a:off x="2263140"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Dependable</a:t>
            </a:r>
          </a:p>
        </p:txBody>
      </p:sp>
      <p:sp>
        <p:nvSpPr>
          <p:cNvPr id="9" name="Rounded Rectangle 8"/>
          <p:cNvSpPr/>
          <p:nvPr/>
        </p:nvSpPr>
        <p:spPr>
          <a:xfrm>
            <a:off x="3808476" y="4572000"/>
            <a:ext cx="92354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Direct</a:t>
            </a:r>
          </a:p>
        </p:txBody>
      </p:sp>
      <p:sp>
        <p:nvSpPr>
          <p:cNvPr id="10" name="Rounded Rectangle 9"/>
          <p:cNvSpPr/>
          <p:nvPr/>
        </p:nvSpPr>
        <p:spPr>
          <a:xfrm>
            <a:off x="4933188"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Practical</a:t>
            </a:r>
          </a:p>
        </p:txBody>
      </p:sp>
      <p:sp>
        <p:nvSpPr>
          <p:cNvPr id="11" name="Rounded Rectangle 10"/>
          <p:cNvSpPr/>
          <p:nvPr/>
        </p:nvSpPr>
        <p:spPr>
          <a:xfrm>
            <a:off x="6373368"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Leadership</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Running things well: management, administration, law, project leadership.</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8B6914"/>
                </a:solidFill>
                <a:latin typeface="Elephant"/>
              </a:rPr>
              <a:t>ISTJ</a:t>
            </a:r>
          </a:p>
        </p:txBody>
      </p:sp>
      <p:sp>
        <p:nvSpPr>
          <p:cNvPr id="4" name="Rounded Rectangle 3"/>
          <p:cNvSpPr/>
          <p:nvPr/>
        </p:nvSpPr>
        <p:spPr>
          <a:xfrm>
            <a:off x="822960" y="2514600"/>
            <a:ext cx="3017520" cy="548640"/>
          </a:xfrm>
          <a:prstGeom prst="roundRect">
            <a:avLst>
              <a:gd name="adj" fmla="val 30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LEGALIST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Responsibility, tradition, and duty anchor your world</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Thorough, reliable, and deeply committed to doing things right. The backbone of any organization.</a:t>
            </a:r>
          </a:p>
        </p:txBody>
      </p:sp>
      <p:sp>
        <p:nvSpPr>
          <p:cNvPr id="7" name="Rounded Rectangle 6"/>
          <p:cNvSpPr/>
          <p:nvPr/>
        </p:nvSpPr>
        <p:spPr>
          <a:xfrm>
            <a:off x="822960"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Reliable</a:t>
            </a:r>
          </a:p>
        </p:txBody>
      </p:sp>
      <p:sp>
        <p:nvSpPr>
          <p:cNvPr id="8" name="Rounded Rectangle 7"/>
          <p:cNvSpPr/>
          <p:nvPr/>
        </p:nvSpPr>
        <p:spPr>
          <a:xfrm>
            <a:off x="2157984"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Thorough</a:t>
            </a:r>
          </a:p>
        </p:txBody>
      </p:sp>
      <p:sp>
        <p:nvSpPr>
          <p:cNvPr id="9" name="Rounded Rectangle 8"/>
          <p:cNvSpPr/>
          <p:nvPr/>
        </p:nvSpPr>
        <p:spPr>
          <a:xfrm>
            <a:off x="3493008"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Practical</a:t>
            </a:r>
          </a:p>
        </p:txBody>
      </p:sp>
      <p:sp>
        <p:nvSpPr>
          <p:cNvPr id="10" name="Rounded Rectangle 9"/>
          <p:cNvSpPr/>
          <p:nvPr/>
        </p:nvSpPr>
        <p:spPr>
          <a:xfrm>
            <a:off x="4933188" y="4572000"/>
            <a:ext cx="81838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Loyal</a:t>
            </a:r>
          </a:p>
        </p:txBody>
      </p:sp>
      <p:sp>
        <p:nvSpPr>
          <p:cNvPr id="11" name="Rounded Rectangle 10"/>
          <p:cNvSpPr/>
          <p:nvPr/>
        </p:nvSpPr>
        <p:spPr>
          <a:xfrm>
            <a:off x="5952744"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Organized</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Precision + reliability: accounting, law, medicine, logistics, auditing.</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8B6914"/>
                </a:solidFill>
                <a:latin typeface="Elephant"/>
              </a:rPr>
              <a:t>ESFJ</a:t>
            </a:r>
          </a:p>
        </p:txBody>
      </p:sp>
      <p:sp>
        <p:nvSpPr>
          <p:cNvPr id="4" name="Rounded Rectangle 3"/>
          <p:cNvSpPr/>
          <p:nvPr/>
        </p:nvSpPr>
        <p:spPr>
          <a:xfrm>
            <a:off x="822960" y="2514600"/>
            <a:ext cx="3017520" cy="548640"/>
          </a:xfrm>
          <a:prstGeom prst="roundRect">
            <a:avLst>
              <a:gd name="adj" fmla="val 30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LEGALIST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Responsibility, tradition, and duty anchor your world</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Warm, conscientious, and deeply invested in the wellbeing of those around you.</a:t>
            </a:r>
          </a:p>
        </p:txBody>
      </p:sp>
      <p:sp>
        <p:nvSpPr>
          <p:cNvPr id="7" name="Rounded Rectangle 6"/>
          <p:cNvSpPr/>
          <p:nvPr/>
        </p:nvSpPr>
        <p:spPr>
          <a:xfrm>
            <a:off x="822960" y="4572000"/>
            <a:ext cx="71323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Warm</a:t>
            </a:r>
          </a:p>
        </p:txBody>
      </p:sp>
      <p:sp>
        <p:nvSpPr>
          <p:cNvPr id="8" name="Rounded Rectangle 7"/>
          <p:cNvSpPr/>
          <p:nvPr/>
        </p:nvSpPr>
        <p:spPr>
          <a:xfrm>
            <a:off x="1737360" y="4572000"/>
            <a:ext cx="165963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Conscientious</a:t>
            </a:r>
          </a:p>
        </p:txBody>
      </p:sp>
      <p:sp>
        <p:nvSpPr>
          <p:cNvPr id="9" name="Rounded Rectangle 8"/>
          <p:cNvSpPr/>
          <p:nvPr/>
        </p:nvSpPr>
        <p:spPr>
          <a:xfrm>
            <a:off x="3598164" y="4572000"/>
            <a:ext cx="81838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Loyal</a:t>
            </a:r>
          </a:p>
        </p:txBody>
      </p:sp>
      <p:sp>
        <p:nvSpPr>
          <p:cNvPr id="10" name="Rounded Rectangle 9"/>
          <p:cNvSpPr/>
          <p:nvPr/>
        </p:nvSpPr>
        <p:spPr>
          <a:xfrm>
            <a:off x="4617720"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Harmonizing</a:t>
            </a:r>
          </a:p>
        </p:txBody>
      </p:sp>
      <p:sp>
        <p:nvSpPr>
          <p:cNvPr id="11" name="Rounded Rectangle 10"/>
          <p:cNvSpPr/>
          <p:nvPr/>
        </p:nvSpPr>
        <p:spPr>
          <a:xfrm>
            <a:off x="6268212"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Generous</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Service with structure: nursing, teaching, events, community leadership.</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8B6914"/>
                </a:solidFill>
                <a:latin typeface="Elephant"/>
              </a:rPr>
              <a:t>ISFJ</a:t>
            </a:r>
          </a:p>
        </p:txBody>
      </p:sp>
      <p:sp>
        <p:nvSpPr>
          <p:cNvPr id="4" name="Rounded Rectangle 3"/>
          <p:cNvSpPr/>
          <p:nvPr/>
        </p:nvSpPr>
        <p:spPr>
          <a:xfrm>
            <a:off x="822960" y="2514600"/>
            <a:ext cx="3017520" cy="548640"/>
          </a:xfrm>
          <a:prstGeom prst="roundRect">
            <a:avLst>
              <a:gd name="adj" fmla="val 30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LEGALIST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Responsibility, tradition, and duty anchor your world</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Caring, meticulous, and quietly devoted to the people and causes you believe in.</a:t>
            </a:r>
          </a:p>
        </p:txBody>
      </p:sp>
      <p:sp>
        <p:nvSpPr>
          <p:cNvPr id="7" name="Rounded Rectangle 6"/>
          <p:cNvSpPr/>
          <p:nvPr/>
        </p:nvSpPr>
        <p:spPr>
          <a:xfrm>
            <a:off x="822960" y="4572000"/>
            <a:ext cx="92354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Caring</a:t>
            </a:r>
          </a:p>
        </p:txBody>
      </p:sp>
      <p:sp>
        <p:nvSpPr>
          <p:cNvPr id="8" name="Rounded Rectangle 7"/>
          <p:cNvSpPr/>
          <p:nvPr/>
        </p:nvSpPr>
        <p:spPr>
          <a:xfrm>
            <a:off x="1947672"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Reliable</a:t>
            </a:r>
          </a:p>
        </p:txBody>
      </p:sp>
      <p:sp>
        <p:nvSpPr>
          <p:cNvPr id="9" name="Rounded Rectangle 8"/>
          <p:cNvSpPr/>
          <p:nvPr/>
        </p:nvSpPr>
        <p:spPr>
          <a:xfrm>
            <a:off x="3282696"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Observant</a:t>
            </a:r>
          </a:p>
        </p:txBody>
      </p:sp>
      <p:sp>
        <p:nvSpPr>
          <p:cNvPr id="10" name="Rounded Rectangle 9"/>
          <p:cNvSpPr/>
          <p:nvPr/>
        </p:nvSpPr>
        <p:spPr>
          <a:xfrm>
            <a:off x="4722876"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Supportive</a:t>
            </a:r>
          </a:p>
        </p:txBody>
      </p:sp>
      <p:sp>
        <p:nvSpPr>
          <p:cNvPr id="11" name="Rounded Rectangle 10"/>
          <p:cNvSpPr/>
          <p:nvPr/>
        </p:nvSpPr>
        <p:spPr>
          <a:xfrm>
            <a:off x="6268212"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8B6914"/>
                </a:solidFill>
                <a:latin typeface="Century Gothic"/>
              </a:rPr>
              <a:t>Meticulous</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Steady care: healthcare, education, administration, social work.</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8B69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5A9A7A"/>
                </a:solidFill>
                <a:latin typeface="Elephant"/>
              </a:rPr>
              <a:t>ESTP</a:t>
            </a:r>
          </a:p>
        </p:txBody>
      </p:sp>
      <p:sp>
        <p:nvSpPr>
          <p:cNvPr id="4" name="Rounded Rectangle 3"/>
          <p:cNvSpPr/>
          <p:nvPr/>
        </p:nvSpPr>
        <p:spPr>
          <a:xfrm>
            <a:off x="822960" y="2514600"/>
            <a:ext cx="3017520" cy="548640"/>
          </a:xfrm>
          <a:prstGeom prst="roundRect">
            <a:avLst>
              <a:gd name="adj" fmla="val 30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REALIST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Freedom, action, and living in the moment define you</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Bold, pragmatic, and fully alive in the present moment. You read situations instantly.</a:t>
            </a:r>
          </a:p>
        </p:txBody>
      </p:sp>
      <p:sp>
        <p:nvSpPr>
          <p:cNvPr id="7" name="Rounded Rectangle 6"/>
          <p:cNvSpPr/>
          <p:nvPr/>
        </p:nvSpPr>
        <p:spPr>
          <a:xfrm>
            <a:off x="822960" y="4572000"/>
            <a:ext cx="71323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Bold</a:t>
            </a:r>
          </a:p>
        </p:txBody>
      </p:sp>
      <p:sp>
        <p:nvSpPr>
          <p:cNvPr id="8" name="Rounded Rectangle 7"/>
          <p:cNvSpPr/>
          <p:nvPr/>
        </p:nvSpPr>
        <p:spPr>
          <a:xfrm>
            <a:off x="1737360"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Pragmatic</a:t>
            </a:r>
          </a:p>
        </p:txBody>
      </p:sp>
      <p:sp>
        <p:nvSpPr>
          <p:cNvPr id="9" name="Rounded Rectangle 8"/>
          <p:cNvSpPr/>
          <p:nvPr/>
        </p:nvSpPr>
        <p:spPr>
          <a:xfrm>
            <a:off x="3177540"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Energetic</a:t>
            </a:r>
          </a:p>
        </p:txBody>
      </p:sp>
      <p:sp>
        <p:nvSpPr>
          <p:cNvPr id="10" name="Rounded Rectangle 9"/>
          <p:cNvSpPr/>
          <p:nvPr/>
        </p:nvSpPr>
        <p:spPr>
          <a:xfrm>
            <a:off x="4617720"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Perceptive</a:t>
            </a:r>
          </a:p>
        </p:txBody>
      </p:sp>
      <p:sp>
        <p:nvSpPr>
          <p:cNvPr id="11" name="Rounded Rectangle 10"/>
          <p:cNvSpPr/>
          <p:nvPr/>
        </p:nvSpPr>
        <p:spPr>
          <a:xfrm>
            <a:off x="6163056"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Adaptable</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Action under pressure: sales, emergency services, athletics, entrepreneurship.</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5A9A7A"/>
                </a:solidFill>
                <a:latin typeface="Elephant"/>
              </a:rPr>
              <a:t>ISTP</a:t>
            </a:r>
          </a:p>
        </p:txBody>
      </p:sp>
      <p:sp>
        <p:nvSpPr>
          <p:cNvPr id="4" name="Rounded Rectangle 3"/>
          <p:cNvSpPr/>
          <p:nvPr/>
        </p:nvSpPr>
        <p:spPr>
          <a:xfrm>
            <a:off x="822960" y="2514600"/>
            <a:ext cx="3017520" cy="548640"/>
          </a:xfrm>
          <a:prstGeom prst="roundRect">
            <a:avLst>
              <a:gd name="adj" fmla="val 30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REALIST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Freedom, action, and living in the moment define you</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Resourceful, analytical, and masterfully skilled with tools and systems.</a:t>
            </a:r>
          </a:p>
        </p:txBody>
      </p:sp>
      <p:sp>
        <p:nvSpPr>
          <p:cNvPr id="7" name="Rounded Rectangle 6"/>
          <p:cNvSpPr/>
          <p:nvPr/>
        </p:nvSpPr>
        <p:spPr>
          <a:xfrm>
            <a:off x="822960"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Resourceful</a:t>
            </a:r>
          </a:p>
        </p:txBody>
      </p:sp>
      <p:sp>
        <p:nvSpPr>
          <p:cNvPr id="8" name="Rounded Rectangle 7"/>
          <p:cNvSpPr/>
          <p:nvPr/>
        </p:nvSpPr>
        <p:spPr>
          <a:xfrm>
            <a:off x="2473452" y="4572000"/>
            <a:ext cx="1344168"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Analytical</a:t>
            </a:r>
          </a:p>
        </p:txBody>
      </p:sp>
      <p:sp>
        <p:nvSpPr>
          <p:cNvPr id="9" name="Rounded Rectangle 8"/>
          <p:cNvSpPr/>
          <p:nvPr/>
        </p:nvSpPr>
        <p:spPr>
          <a:xfrm>
            <a:off x="4018788"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Independent</a:t>
            </a:r>
          </a:p>
        </p:txBody>
      </p:sp>
      <p:sp>
        <p:nvSpPr>
          <p:cNvPr id="10" name="Rounded Rectangle 9"/>
          <p:cNvSpPr/>
          <p:nvPr/>
        </p:nvSpPr>
        <p:spPr>
          <a:xfrm>
            <a:off x="5669280" y="4572000"/>
            <a:ext cx="1028700"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Skilled</a:t>
            </a:r>
          </a:p>
        </p:txBody>
      </p:sp>
      <p:sp>
        <p:nvSpPr>
          <p:cNvPr id="11" name="Rounded Rectangle 10"/>
          <p:cNvSpPr/>
          <p:nvPr/>
        </p:nvSpPr>
        <p:spPr>
          <a:xfrm>
            <a:off x="6899148" y="4572000"/>
            <a:ext cx="71323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Calm</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Hands-on mastery: engineering, trades, aviation, forensics, technology.</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5A9A7A"/>
                </a:solidFill>
                <a:latin typeface="Elephant"/>
              </a:rPr>
              <a:t>ESFP</a:t>
            </a:r>
          </a:p>
        </p:txBody>
      </p:sp>
      <p:sp>
        <p:nvSpPr>
          <p:cNvPr id="4" name="Rounded Rectangle 3"/>
          <p:cNvSpPr/>
          <p:nvPr/>
        </p:nvSpPr>
        <p:spPr>
          <a:xfrm>
            <a:off x="822960" y="2514600"/>
            <a:ext cx="3017520" cy="548640"/>
          </a:xfrm>
          <a:prstGeom prst="roundRect">
            <a:avLst>
              <a:gd name="adj" fmla="val 30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REALIST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Freedom, action, and living in the moment define you</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Vivacious, spontaneous, and deeply connected to the people and world around you.</a:t>
            </a:r>
          </a:p>
        </p:txBody>
      </p:sp>
      <p:sp>
        <p:nvSpPr>
          <p:cNvPr id="7" name="Rounded Rectangle 6"/>
          <p:cNvSpPr/>
          <p:nvPr/>
        </p:nvSpPr>
        <p:spPr>
          <a:xfrm>
            <a:off x="822960" y="4572000"/>
            <a:ext cx="123901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Energetic</a:t>
            </a:r>
          </a:p>
        </p:txBody>
      </p:sp>
      <p:sp>
        <p:nvSpPr>
          <p:cNvPr id="8" name="Rounded Rectangle 7"/>
          <p:cNvSpPr/>
          <p:nvPr/>
        </p:nvSpPr>
        <p:spPr>
          <a:xfrm>
            <a:off x="2263140" y="4572000"/>
            <a:ext cx="71323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Warm</a:t>
            </a:r>
          </a:p>
        </p:txBody>
      </p:sp>
      <p:sp>
        <p:nvSpPr>
          <p:cNvPr id="9" name="Rounded Rectangle 8"/>
          <p:cNvSpPr/>
          <p:nvPr/>
        </p:nvSpPr>
        <p:spPr>
          <a:xfrm>
            <a:off x="3177540" y="4572000"/>
            <a:ext cx="144932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Spontaneous</a:t>
            </a:r>
          </a:p>
        </p:txBody>
      </p:sp>
      <p:sp>
        <p:nvSpPr>
          <p:cNvPr id="10" name="Rounded Rectangle 9"/>
          <p:cNvSpPr/>
          <p:nvPr/>
        </p:nvSpPr>
        <p:spPr>
          <a:xfrm>
            <a:off x="4828032" y="4572000"/>
            <a:ext cx="165963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People-loving</a:t>
            </a:r>
          </a:p>
        </p:txBody>
      </p:sp>
      <p:sp>
        <p:nvSpPr>
          <p:cNvPr id="11" name="Rounded Rectangle 10"/>
          <p:cNvSpPr/>
          <p:nvPr/>
        </p:nvSpPr>
        <p:spPr>
          <a:xfrm>
            <a:off x="6688836"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Generous</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People-facing energy: hospitality, performance, PR, healthcare, sales.</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457200"/>
            <a:ext cx="7315200" cy="365760"/>
          </a:xfrm>
          <a:prstGeom prst="rect">
            <a:avLst/>
          </a:prstGeom>
          <a:noFill/>
        </p:spPr>
        <p:txBody>
          <a:bodyPr wrap="square" anchor="t" lIns="0" rIns="0" tIns="0" bIns="0">
            <a:spAutoFit/>
          </a:bodyPr>
          <a:lstStyle/>
          <a:p>
            <a:pPr algn="l"/>
            <a:r>
              <a:rPr sz="1300" b="1" i="0">
                <a:solidFill>
                  <a:srgbClr val="8A8090"/>
                </a:solidFill>
                <a:latin typeface="Century Gothic"/>
              </a:rPr>
              <a:t>YOUR TYPE</a:t>
            </a:r>
          </a:p>
        </p:txBody>
      </p:sp>
      <p:sp>
        <p:nvSpPr>
          <p:cNvPr id="3" name="TextBox 2"/>
          <p:cNvSpPr txBox="1"/>
          <p:nvPr/>
        </p:nvSpPr>
        <p:spPr>
          <a:xfrm>
            <a:off x="777240" y="868680"/>
            <a:ext cx="6858000" cy="1371600"/>
          </a:xfrm>
          <a:prstGeom prst="rect">
            <a:avLst/>
          </a:prstGeom>
          <a:noFill/>
        </p:spPr>
        <p:txBody>
          <a:bodyPr wrap="square" anchor="t" lIns="0" rIns="0" tIns="0" bIns="0">
            <a:spAutoFit/>
          </a:bodyPr>
          <a:lstStyle/>
          <a:p>
            <a:pPr algn="l"/>
            <a:r>
              <a:rPr sz="6600" b="1" i="0">
                <a:solidFill>
                  <a:srgbClr val="5A9A7A"/>
                </a:solidFill>
                <a:latin typeface="Elephant"/>
              </a:rPr>
              <a:t>ISFP</a:t>
            </a:r>
          </a:p>
        </p:txBody>
      </p:sp>
      <p:sp>
        <p:nvSpPr>
          <p:cNvPr id="4" name="Rounded Rectangle 3"/>
          <p:cNvSpPr/>
          <p:nvPr/>
        </p:nvSpPr>
        <p:spPr>
          <a:xfrm>
            <a:off x="822960" y="2514600"/>
            <a:ext cx="3017520" cy="548640"/>
          </a:xfrm>
          <a:prstGeom prst="roundRect">
            <a:avLst>
              <a:gd name="adj" fmla="val 30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REALIST</a:t>
            </a:r>
          </a:p>
        </p:txBody>
      </p:sp>
      <p:sp>
        <p:nvSpPr>
          <p:cNvPr id="5" name="TextBox 4"/>
          <p:cNvSpPr txBox="1"/>
          <p:nvPr/>
        </p:nvSpPr>
        <p:spPr>
          <a:xfrm>
            <a:off x="4069080" y="2578608"/>
            <a:ext cx="7315200" cy="457200"/>
          </a:xfrm>
          <a:prstGeom prst="rect">
            <a:avLst/>
          </a:prstGeom>
          <a:noFill/>
        </p:spPr>
        <p:txBody>
          <a:bodyPr wrap="square" anchor="t" lIns="0" rIns="0" tIns="0" bIns="0">
            <a:spAutoFit/>
          </a:bodyPr>
          <a:lstStyle/>
          <a:p>
            <a:pPr algn="l"/>
            <a:r>
              <a:rPr sz="1300" b="0" i="1">
                <a:solidFill>
                  <a:srgbClr val="A6778D"/>
                </a:solidFill>
                <a:latin typeface="Century Gothic"/>
              </a:rPr>
              <a:t>Freedom, action, and living in the moment define you</a:t>
            </a:r>
          </a:p>
        </p:txBody>
      </p:sp>
      <p:sp>
        <p:nvSpPr>
          <p:cNvPr id="6" name="TextBox 5"/>
          <p:cNvSpPr txBox="1"/>
          <p:nvPr/>
        </p:nvSpPr>
        <p:spPr>
          <a:xfrm>
            <a:off x="822960" y="3383280"/>
            <a:ext cx="10424160" cy="1097280"/>
          </a:xfrm>
          <a:prstGeom prst="rect">
            <a:avLst/>
          </a:prstGeom>
          <a:noFill/>
        </p:spPr>
        <p:txBody>
          <a:bodyPr wrap="square" anchor="t" lIns="0" rIns="0" tIns="0" bIns="0">
            <a:spAutoFit/>
          </a:bodyPr>
          <a:lstStyle/>
          <a:p>
            <a:pPr algn="l"/>
            <a:r>
              <a:rPr sz="1700" b="0" i="0">
                <a:solidFill>
                  <a:srgbClr val="57495C"/>
                </a:solidFill>
                <a:latin typeface="Century Gothic"/>
              </a:rPr>
              <a:t>Gentle, sensitive, and quietly passionate — an action-oriented idealist living by deeply personal values.</a:t>
            </a:r>
          </a:p>
        </p:txBody>
      </p:sp>
      <p:sp>
        <p:nvSpPr>
          <p:cNvPr id="7" name="Rounded Rectangle 6"/>
          <p:cNvSpPr/>
          <p:nvPr/>
        </p:nvSpPr>
        <p:spPr>
          <a:xfrm>
            <a:off x="822960" y="4572000"/>
            <a:ext cx="218541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Quietly passionate</a:t>
            </a:r>
          </a:p>
        </p:txBody>
      </p:sp>
      <p:sp>
        <p:nvSpPr>
          <p:cNvPr id="8" name="Rounded Rectangle 7"/>
          <p:cNvSpPr/>
          <p:nvPr/>
        </p:nvSpPr>
        <p:spPr>
          <a:xfrm>
            <a:off x="3209544" y="4572000"/>
            <a:ext cx="1133856"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Artistic</a:t>
            </a:r>
          </a:p>
        </p:txBody>
      </p:sp>
      <p:sp>
        <p:nvSpPr>
          <p:cNvPr id="9" name="Rounded Rectangle 8"/>
          <p:cNvSpPr/>
          <p:nvPr/>
        </p:nvSpPr>
        <p:spPr>
          <a:xfrm>
            <a:off x="4544568" y="4572000"/>
            <a:ext cx="1554480"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Value-driven</a:t>
            </a:r>
          </a:p>
        </p:txBody>
      </p:sp>
      <p:sp>
        <p:nvSpPr>
          <p:cNvPr id="10" name="Rounded Rectangle 9"/>
          <p:cNvSpPr/>
          <p:nvPr/>
        </p:nvSpPr>
        <p:spPr>
          <a:xfrm>
            <a:off x="6300216" y="4572000"/>
            <a:ext cx="1764792"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Freedom-loving</a:t>
            </a:r>
          </a:p>
        </p:txBody>
      </p:sp>
      <p:sp>
        <p:nvSpPr>
          <p:cNvPr id="11" name="Rounded Rectangle 10"/>
          <p:cNvSpPr/>
          <p:nvPr/>
        </p:nvSpPr>
        <p:spPr>
          <a:xfrm>
            <a:off x="8266176" y="4572000"/>
            <a:ext cx="923544" cy="457200"/>
          </a:xfrm>
          <a:prstGeom prst="roundRect">
            <a:avLst>
              <a:gd name="adj" fmla="val 30000"/>
            </a:avLst>
          </a:prstGeom>
          <a:solidFill>
            <a:srgbClr val="F9F4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200" b="1">
                <a:solidFill>
                  <a:srgbClr val="5A9A7A"/>
                </a:solidFill>
                <a:latin typeface="Century Gothic"/>
              </a:rPr>
              <a:t>Gentle</a:t>
            </a:r>
          </a:p>
        </p:txBody>
      </p:sp>
      <p:sp>
        <p:nvSpPr>
          <p:cNvPr id="12" name="TextBox 11"/>
          <p:cNvSpPr txBox="1"/>
          <p:nvPr/>
        </p:nvSpPr>
        <p:spPr>
          <a:xfrm>
            <a:off x="822960" y="5349240"/>
            <a:ext cx="1828800" cy="365760"/>
          </a:xfrm>
          <a:prstGeom prst="rect">
            <a:avLst/>
          </a:prstGeom>
          <a:noFill/>
        </p:spPr>
        <p:txBody>
          <a:bodyPr wrap="square" anchor="t" lIns="0" rIns="0" tIns="0" bIns="0">
            <a:spAutoFit/>
          </a:bodyPr>
          <a:lstStyle/>
          <a:p>
            <a:pPr algn="l"/>
            <a:r>
              <a:rPr sz="1400" b="1" i="0">
                <a:solidFill>
                  <a:srgbClr val="57495C"/>
                </a:solidFill>
                <a:latin typeface="Century Gothic"/>
              </a:rPr>
              <a:t>Career edge:</a:t>
            </a:r>
          </a:p>
        </p:txBody>
      </p:sp>
      <p:sp>
        <p:nvSpPr>
          <p:cNvPr id="13" name="TextBox 12"/>
          <p:cNvSpPr txBox="1"/>
          <p:nvPr/>
        </p:nvSpPr>
        <p:spPr>
          <a:xfrm>
            <a:off x="2514600" y="5349240"/>
            <a:ext cx="8778240" cy="640080"/>
          </a:xfrm>
          <a:prstGeom prst="rect">
            <a:avLst/>
          </a:prstGeom>
          <a:noFill/>
        </p:spPr>
        <p:txBody>
          <a:bodyPr wrap="square" anchor="t" lIns="0" rIns="0" tIns="0" bIns="0">
            <a:spAutoFit/>
          </a:bodyPr>
          <a:lstStyle/>
          <a:p>
            <a:pPr algn="l"/>
            <a:r>
              <a:rPr sz="1400" b="0" i="0">
                <a:solidFill>
                  <a:srgbClr val="A6778D"/>
                </a:solidFill>
                <a:latin typeface="Century Gothic"/>
              </a:rPr>
              <a:t>Craft + quiet impact: design, healthcare, culinary arts, veterinary work.</a:t>
            </a:r>
          </a:p>
        </p:txBody>
      </p:sp>
      <p:sp>
        <p:nvSpPr>
          <p:cNvPr id="14" name="Rounded Rectangle 13">
            <a:hlinkClick action="ppaction://hlinksldjump" r:id="rId2"/>
          </p:cNvPr>
          <p:cNvSpPr/>
          <p:nvPr/>
        </p:nvSpPr>
        <p:spPr>
          <a:xfrm>
            <a:off x="822960" y="6035040"/>
            <a:ext cx="2926080" cy="566928"/>
          </a:xfrm>
          <a:prstGeom prst="roundRect">
            <a:avLst>
              <a:gd name="adj" fmla="val 35000"/>
            </a:avLst>
          </a:prstGeom>
          <a:solidFill>
            <a:srgbClr val="A6778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  All types</a:t>
            </a:r>
          </a:p>
        </p:txBody>
      </p:sp>
      <p:sp>
        <p:nvSpPr>
          <p:cNvPr id="15" name="Rounded Rectangle 14">
            <a:hlinkClick action="ppaction://hlinksldjump" r:id="rId3"/>
          </p:cNvPr>
          <p:cNvSpPr/>
          <p:nvPr/>
        </p:nvSpPr>
        <p:spPr>
          <a:xfrm>
            <a:off x="3977639" y="6035040"/>
            <a:ext cx="2926080" cy="566928"/>
          </a:xfrm>
          <a:prstGeom prst="roundRect">
            <a:avLst>
              <a:gd name="adj" fmla="val 35000"/>
            </a:avLst>
          </a:prstGeom>
          <a:solidFill>
            <a:srgbClr val="5A9A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a:lstStyle/>
          <a:p>
            <a:pPr algn="ctr"/>
            <a:r>
              <a:rPr sz="1400" b="1">
                <a:solidFill>
                  <a:srgbClr val="FFFFFF"/>
                </a:solidFill>
                <a:latin typeface="Century Gothic"/>
              </a:rPr>
              <a:t>Wrap up  →</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0"/>
          </a:xfrm>
          <a:prstGeom prst="rect">
            <a:avLst/>
          </a:prstGeom>
          <a:solidFill>
            <a:srgbClr val="5749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94360"/>
            <a:ext cx="7315200" cy="777240"/>
          </a:xfrm>
          <a:prstGeom prst="rect">
            <a:avLst/>
          </a:prstGeom>
          <a:noFill/>
        </p:spPr>
        <p:txBody>
          <a:bodyPr wrap="square" anchor="t" lIns="0" rIns="0" tIns="0" bIns="0">
            <a:spAutoFit/>
          </a:bodyPr>
          <a:lstStyle/>
          <a:p>
            <a:pPr algn="l"/>
            <a:r>
              <a:rPr sz="3000" b="1" i="0">
                <a:solidFill>
                  <a:srgbClr val="FFFFFF"/>
                </a:solidFill>
                <a:latin typeface="Century Gothic"/>
              </a:rPr>
              <a:t>One last step — get your report.</a:t>
            </a:r>
          </a:p>
        </p:txBody>
      </p:sp>
      <p:sp>
        <p:nvSpPr>
          <p:cNvPr id="4" name="TextBox 3"/>
          <p:cNvSpPr txBox="1"/>
          <p:nvPr/>
        </p:nvSpPr>
        <p:spPr>
          <a:xfrm>
            <a:off x="822960" y="1554480"/>
            <a:ext cx="6949440" cy="1371600"/>
          </a:xfrm>
          <a:prstGeom prst="rect">
            <a:avLst/>
          </a:prstGeom>
          <a:noFill/>
        </p:spPr>
        <p:txBody>
          <a:bodyPr wrap="square" anchor="t" lIns="0" rIns="0" tIns="0" bIns="0">
            <a:spAutoFit/>
          </a:bodyPr>
          <a:lstStyle/>
          <a:p>
            <a:pPr algn="l"/>
            <a:r>
              <a:rPr sz="1600" b="0" i="0">
                <a:solidFill>
                  <a:srgbClr val="E8DCE3"/>
                </a:solidFill>
                <a:latin typeface="Century Gothic"/>
              </a:rPr>
              <a:t>Scan the code, enter your four letters and your email, and your personalized Insight report — written for your exact type — will land in your inbox.</a:t>
            </a:r>
          </a:p>
        </p:txBody>
      </p:sp>
      <p:sp>
        <p:nvSpPr>
          <p:cNvPr id="5" name="TextBox 4"/>
          <p:cNvSpPr txBox="1"/>
          <p:nvPr/>
        </p:nvSpPr>
        <p:spPr>
          <a:xfrm>
            <a:off x="822960" y="3063240"/>
            <a:ext cx="6858000" cy="640080"/>
          </a:xfrm>
          <a:prstGeom prst="rect">
            <a:avLst/>
          </a:prstGeom>
          <a:noFill/>
        </p:spPr>
        <p:txBody>
          <a:bodyPr wrap="square" anchor="t" lIns="0" rIns="0" tIns="0" bIns="0">
            <a:spAutoFit/>
          </a:bodyPr>
          <a:lstStyle/>
          <a:p>
            <a:pPr algn="l"/>
            <a:r>
              <a:rPr sz="2800" b="1" i="0">
                <a:solidFill>
                  <a:srgbClr val="F07C98"/>
                </a:solidFill>
                <a:latin typeface="Century Gothic"/>
              </a:rPr>
              <a:t>insight-game.com/agd</a:t>
            </a:r>
          </a:p>
        </p:txBody>
      </p:sp>
      <p:sp>
        <p:nvSpPr>
          <p:cNvPr id="6" name="TextBox 5"/>
          <p:cNvSpPr txBox="1"/>
          <p:nvPr/>
        </p:nvSpPr>
        <p:spPr>
          <a:xfrm>
            <a:off x="822960" y="3840480"/>
            <a:ext cx="6858000" cy="457200"/>
          </a:xfrm>
          <a:prstGeom prst="rect">
            <a:avLst/>
          </a:prstGeom>
          <a:noFill/>
        </p:spPr>
        <p:txBody>
          <a:bodyPr wrap="square" anchor="t" lIns="0" rIns="0" tIns="0" bIns="0">
            <a:spAutoFit/>
          </a:bodyPr>
          <a:lstStyle/>
          <a:p>
            <a:pPr algn="l"/>
            <a:r>
              <a:rPr sz="1400" b="0" i="0">
                <a:solidFill>
                  <a:srgbClr val="C9B8C4"/>
                </a:solidFill>
                <a:latin typeface="Century Gothic"/>
              </a:rPr>
              <a:t>Takes about 20 seconds · Free</a:t>
            </a:r>
          </a:p>
        </p:txBody>
      </p:sp>
      <p:sp>
        <p:nvSpPr>
          <p:cNvPr id="7" name="Rounded Rectangle 6"/>
          <p:cNvSpPr/>
          <p:nvPr/>
        </p:nvSpPr>
        <p:spPr>
          <a:xfrm>
            <a:off x="822960" y="4572000"/>
            <a:ext cx="7040880" cy="1828800"/>
          </a:xfrm>
          <a:prstGeom prst="roundRect">
            <a:avLst>
              <a:gd name="adj" fmla="val 8000"/>
            </a:avLst>
          </a:prstGeom>
          <a:solidFill>
            <a:srgbClr val="6B5C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143000" y="4800600"/>
            <a:ext cx="6400800" cy="365760"/>
          </a:xfrm>
          <a:prstGeom prst="rect">
            <a:avLst/>
          </a:prstGeom>
          <a:noFill/>
        </p:spPr>
        <p:txBody>
          <a:bodyPr wrap="square" anchor="t" lIns="0" rIns="0" tIns="0" bIns="0">
            <a:spAutoFit/>
          </a:bodyPr>
          <a:lstStyle/>
          <a:p>
            <a:pPr algn="l"/>
            <a:r>
              <a:rPr sz="1400" b="1" i="0">
                <a:solidFill>
                  <a:srgbClr val="F07C98"/>
                </a:solidFill>
                <a:latin typeface="Century Gothic"/>
              </a:rPr>
              <a:t>The Insight System · Dr. Martine J. RoBards, Ph.D.</a:t>
            </a:r>
          </a:p>
        </p:txBody>
      </p:sp>
      <p:sp>
        <p:nvSpPr>
          <p:cNvPr id="9" name="TextBox 8"/>
          <p:cNvSpPr txBox="1"/>
          <p:nvPr/>
        </p:nvSpPr>
        <p:spPr>
          <a:xfrm>
            <a:off x="1143000" y="5257800"/>
            <a:ext cx="6400800" cy="1051560"/>
          </a:xfrm>
          <a:prstGeom prst="rect">
            <a:avLst/>
          </a:prstGeom>
          <a:noFill/>
        </p:spPr>
        <p:txBody>
          <a:bodyPr wrap="square" anchor="t" lIns="0" rIns="0" tIns="0" bIns="0">
            <a:spAutoFit/>
          </a:bodyPr>
          <a:lstStyle/>
          <a:p>
            <a:pPr algn="l"/>
            <a:r>
              <a:rPr sz="1150" b="0" i="0">
                <a:solidFill>
                  <a:srgbClr val="E8DCE3"/>
                </a:solidFill>
                <a:latin typeface="Century Gothic"/>
              </a:rPr>
              <a:t>This game is built on the life’s work of Dr. Martine J. RoBards — a clinician who spent thirty years studying why people think, love, and choose so differently. She believed that understanding your type is the beginning of understanding each other. Her son, Michael A. RoBards, LCSW, carries her work forward today.</a:t>
            </a:r>
          </a:p>
        </p:txBody>
      </p:sp>
      <p:sp>
        <p:nvSpPr>
          <p:cNvPr id="10" name="Rounded Rectangle 9"/>
          <p:cNvSpPr/>
          <p:nvPr/>
        </p:nvSpPr>
        <p:spPr>
          <a:xfrm>
            <a:off x="8549640" y="1417320"/>
            <a:ext cx="2743200" cy="27432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qr.png"/>
          <p:cNvPicPr>
            <a:picLocks noChangeAspect="1"/>
          </p:cNvPicPr>
          <p:nvPr/>
        </p:nvPicPr>
        <p:blipFill>
          <a:blip r:embed="rId2"/>
          <a:stretch>
            <a:fillRect/>
          </a:stretch>
        </p:blipFill>
        <p:spPr>
          <a:xfrm>
            <a:off x="8732520" y="1600200"/>
            <a:ext cx="2377440" cy="2377440"/>
          </a:xfrm>
          <a:prstGeom prst="rect">
            <a:avLst/>
          </a:prstGeom>
        </p:spPr>
      </p:pic>
      <p:sp>
        <p:nvSpPr>
          <p:cNvPr id="12" name="TextBox 11"/>
          <p:cNvSpPr txBox="1"/>
          <p:nvPr/>
        </p:nvSpPr>
        <p:spPr>
          <a:xfrm>
            <a:off x="8549640" y="4297680"/>
            <a:ext cx="2743200" cy="365760"/>
          </a:xfrm>
          <a:prstGeom prst="rect">
            <a:avLst/>
          </a:prstGeom>
          <a:noFill/>
        </p:spPr>
        <p:txBody>
          <a:bodyPr wrap="square" anchor="t" lIns="0" rIns="0" tIns="0" bIns="0">
            <a:spAutoFit/>
          </a:bodyPr>
          <a:lstStyle/>
          <a:p>
            <a:pPr algn="ctr"/>
            <a:r>
              <a:rPr sz="1200" b="0" i="0">
                <a:solidFill>
                  <a:srgbClr val="E8DCE3"/>
                </a:solidFill>
                <a:latin typeface="Century Gothic"/>
              </a:rPr>
              <a:t>Scan to get your report</a:t>
            </a:r>
          </a:p>
        </p:txBody>
      </p:sp>
    </p:spTree>
  </p:cSld>
  <p:clrMapOvr>
    <a:masterClrMapping/>
  </p:clrMapOvr>
</p:sld>
</file>

<file path=ppt/theme/theme1.xml><?xml version="1.0" encoding="utf-8"?>
<a:theme xmlns:a="http://schemas.openxmlformats.org/drawingml/2006/main" name="Brush">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 id="{83ACE2F6-3F27-4C0C-9F26-3A644E012A31}" vid="{2791EB26-28CE-473B-9B2E-6D68997E89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7C4F4F-E645-4C6F-B0C3-39923BA08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FCC198-DBFA-46B2-A241-8E3888E6367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C0DCE9DA-F7FD-45FA-83B7-D9813A4425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{0F43FE4F-9BD3-4A9E-B897-446DBF1A1280}TFe853cc32-c8a5-4d3d-be72-f0da08ad1ebd0034d42c_win32-6db092c676a8</Template>
  <TotalTime>76</TotalTime>
  <Words>83</Words>
  <Application>Microsoft Office PowerPoint</Application>
  <PresentationFormat>Widescreen</PresentationFormat>
  <Paragraphs>23</Paragraphs>
  <Slides>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Alasassy Caps</vt:lpstr>
      <vt:lpstr>Arial</vt:lpstr>
      <vt:lpstr>Calibri</vt:lpstr>
      <vt:lpstr>Century Gothic</vt:lpstr>
      <vt:lpstr>Elephant</vt:lpstr>
      <vt:lpstr>Verdana</vt:lpstr>
      <vt:lpstr>Brush</vt:lpstr>
      <vt:lpstr>ALPHA Gamma Delta Western Kentucky University Fall 2026  New Member Meeting </vt:lpstr>
      <vt:lpstr>   Career Development</vt:lpstr>
      <vt:lpstr>Career Development: Focusing on Who You Are and What you are passionate about lays the foundation for your life after The Hill…….</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Wissing</dc:creator>
  <cp:lastModifiedBy>Jessica Wissing</cp:lastModifiedBy>
  <cp:revision>1</cp:revision>
  <dcterms:created xsi:type="dcterms:W3CDTF">2026-09-22T16:12:16Z</dcterms:created>
  <dcterms:modified xsi:type="dcterms:W3CDTF">2026-09-22T17:28:49Z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